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  <p:sldMasterId id="2147483663" r:id="rId4"/>
    <p:sldMasterId id="2147483671" r:id="rId5"/>
    <p:sldMasterId id="2147483679" r:id="rId6"/>
    <p:sldMasterId id="2147483686" r:id="rId7"/>
    <p:sldMasterId id="2147483694" r:id="rId8"/>
    <p:sldMasterId id="2147483702" r:id="rId9"/>
    <p:sldMasterId id="2147483709" r:id="rId10"/>
    <p:sldMasterId id="2147483717" r:id="rId11"/>
    <p:sldMasterId id="2147483725" r:id="rId12"/>
  </p:sldMasterIdLst>
  <p:notesMasterIdLst>
    <p:notesMasterId r:id="rId14"/>
  </p:notesMasterIdLst>
  <p:handoutMasterIdLst>
    <p:handoutMasterId r:id="rId32"/>
  </p:handoutMasterIdLst>
  <p:sldIdLst>
    <p:sldId id="710" r:id="rId13"/>
    <p:sldId id="497" r:id="rId15"/>
    <p:sldId id="477" r:id="rId16"/>
    <p:sldId id="676" r:id="rId17"/>
    <p:sldId id="677" r:id="rId18"/>
    <p:sldId id="689" r:id="rId19"/>
    <p:sldId id="688" r:id="rId20"/>
    <p:sldId id="658" r:id="rId21"/>
    <p:sldId id="691" r:id="rId22"/>
    <p:sldId id="475" r:id="rId23"/>
    <p:sldId id="686" r:id="rId24"/>
    <p:sldId id="687" r:id="rId25"/>
    <p:sldId id="673" r:id="rId26"/>
    <p:sldId id="682" r:id="rId27"/>
    <p:sldId id="684" r:id="rId28"/>
    <p:sldId id="527" r:id="rId29"/>
    <p:sldId id="509" r:id="rId30"/>
    <p:sldId id="482" r:id="rId3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E2E2E"/>
    <a:srgbClr val="FFFF99"/>
    <a:srgbClr val="ECC01B"/>
    <a:srgbClr val="E20000"/>
    <a:srgbClr val="73D7BD"/>
    <a:srgbClr val="FF7C80"/>
    <a:srgbClr val="5EBFD2"/>
    <a:srgbClr val="9AD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5494" autoAdjust="0"/>
  </p:normalViewPr>
  <p:slideViewPr>
    <p:cSldViewPr snapToGrid="0">
      <p:cViewPr varScale="1">
        <p:scale>
          <a:sx n="114" d="100"/>
          <a:sy n="114" d="100"/>
        </p:scale>
        <p:origin x="-258" y="-108"/>
      </p:cViewPr>
      <p:guideLst>
        <p:guide orient="horz" pos="2146"/>
        <p:guide pos="39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0.3824</cdr:x>
      <cdr:y>0.40151</cdr:y>
    </cdr:from>
    <cdr:to>
      <cdr:x>0.59607</cdr:x>
      <cdr:y>0.70496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643199" y="506990"/>
          <a:ext cx="359394" cy="383182"/>
        </a:xfrm>
        <a:prstGeom xmlns:a="http://schemas.openxmlformats.org/drawingml/2006/main" prst="rect">
          <a:avLst/>
        </a:prstGeom>
        <a:noFill/>
      </cdr:spPr>
      <cdr:txBody xmlns:a="http://schemas.openxmlformats.org/drawingml/2006/main">
        <a:bodyPr vert="horz" wrap="none" lIns="45720" tIns="45720" rIns="45720" bIns="45720" rtlCol="0" anchor="t" anchorCtr="0">
          <a:spAutoFit/>
        </a:bodyPr>
        <a:lstStyle>
          <a:defPPr>
            <a:defRPr lang="zh-CN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defRPr>
          </a:lvl9pPr>
        </a:lstStyle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en-US" altLang="zh-CN" sz="1890" dirty="0">
              <a:solidFill>
                <a:srgbClr val="000000"/>
              </a:solidFill>
              <a:ea typeface="微软雅黑" panose="020B0503020204020204" pitchFamily="34" charset="-122"/>
              <a:sym typeface="微软雅黑" panose="020B0503020204020204" pitchFamily="34" charset="-122"/>
            </a:rPr>
            <a:t>C</a:t>
          </a:r>
          <a:endParaRPr kumimoji="0" lang="en-US" sz="1510" b="0" i="0" u="none" strike="noStrike" kern="120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  <a:sym typeface="微软雅黑" panose="020B0503020204020204" pitchFamily="34" charset="-122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FC8A8-4CA2-45F2-992F-8EC946CBB4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4237B-0426-44B8-BC80-1F37429791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574FEF6-976E-42A2-B838-C88D38643F0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1EDF98-7D4C-4629-98DF-C8E428276D2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7F137679-DDB2-4B19-817D-912CE9A42DD7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17D1F2-D636-416B-89CE-F7B593BA093A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9E5D7BAB-F0F7-4790-87BF-544AD933A52E}" type="slidenum">
              <a:rPr lang="zh-CN" altLang="en-US">
                <a:solidFill>
                  <a:srgbClr val="000000"/>
                </a:solidFill>
                <a:latin typeface="Calibri" panose="020F0502020204030204"/>
              </a:rPr>
            </a:fld>
            <a:endParaRPr lang="zh-CN" altLang="en-US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9E5D7BAB-F0F7-4790-87BF-544AD933A52E}" type="slidenum">
              <a:rPr lang="zh-CN" altLang="en-US">
                <a:solidFill>
                  <a:srgbClr val="000000"/>
                </a:solidFill>
                <a:latin typeface="Calibri" panose="020F0502020204030204"/>
              </a:rPr>
            </a:fld>
            <a:endParaRPr lang="zh-CN" altLang="en-US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471D2EB6-4307-4253-A5CA-2188372B3696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1417D1F2-D636-416B-89CE-F7B593BA093A}" type="slidenum">
              <a:rPr lang="zh-CN" altLang="en-US" smtClean="0">
                <a:solidFill>
                  <a:srgbClr val="000000"/>
                </a:solidFill>
                <a:latin typeface="Calibri" panose="020F0502020204030204"/>
              </a:rPr>
            </a:fld>
            <a:endParaRPr lang="zh-CN" altLang="en-US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EF162-FA38-4329-B729-46A6727B24B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5E837-2CDF-4BC3-B4D3-21114490516D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6473F8-DF8D-4EDE-9AC5-AED14B934F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3DB51-0A97-4A8A-B29F-BCDE1CCA1D81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1D2EB6-4307-4253-A5CA-2188372B3696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4A0DEB4B-035A-436C-B86C-0987120E189F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1417D1F2-D636-416B-89CE-F7B593BA093A}" type="slidenum">
              <a:rPr lang="zh-CN" altLang="en-US" smtClean="0">
                <a:solidFill>
                  <a:srgbClr val="000000"/>
                </a:solidFill>
                <a:latin typeface="Calibri" panose="020F0502020204030204"/>
              </a:rPr>
            </a:fld>
            <a:endParaRPr lang="zh-CN" altLang="en-US">
              <a:solidFill>
                <a:srgbClr val="000000"/>
              </a:solidFill>
              <a:latin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262A5-3038-4D63-A286-56669E02DC5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262A5-3038-4D63-A286-56669E02DC5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5D7BAB-F0F7-4790-87BF-544AD933A52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74E6-7838-404C-9036-3D88C4F2619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D969-D672-4CE0-9F49-C945B5A509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D5A6-5D98-41EE-A60D-2CDF91180EF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7161-3C23-43C6-B4EA-892518A3C0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5608-BBA1-42FA-B1A6-A8EC1BF6BA0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7269-BE04-4F64-ACA3-A984FF7CF5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C4942ED4-9DE6-46CE-BD6A-BD79031CA76F}" type="slidenum">
              <a:rPr lang="zh-CN" altLang="en-US" sz="1400">
                <a:solidFill>
                  <a:srgbClr val="FFFFFF"/>
                </a:solidFill>
              </a:rPr>
            </a:fld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74E6-7838-404C-9036-3D88C4F26196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D969-D672-4CE0-9F49-C945B5A50964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D5A6-5D98-41EE-A60D-2CDF91180EFA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7161-3C23-43C6-B4EA-892518A3C0D6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1930E6-6E21-4A56-85C8-D6C118BD394F}" type="slidenum">
              <a:rPr lang="zh-CN" altLang="en-US" sz="1400">
                <a:solidFill>
                  <a:schemeClr val="bg1"/>
                </a:solidFill>
                <a:latin typeface="+mn-lt"/>
                <a:ea typeface="+mn-ea"/>
              </a:rPr>
            </a:fld>
            <a:endParaRPr lang="zh-CN" altLang="en-US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5608-BBA1-42FA-B1A6-A8EC1BF6BA07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7269-BE04-4F64-ACA3-A984FF7CF52B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C4942ED4-9DE6-46CE-BD6A-BD79031CA76F}" type="slidenum">
              <a:rPr lang="zh-CN" altLang="en-US" sz="1400">
                <a:solidFill>
                  <a:srgbClr val="FFFFFF"/>
                </a:solidFill>
              </a:rPr>
            </a:fld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74E6-7838-404C-9036-3D88C4F26196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D969-D672-4CE0-9F49-C945B5A50964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D5A6-5D98-41EE-A60D-2CDF91180EFA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7161-3C23-43C6-B4EA-892518A3C0D6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5608-BBA1-42FA-B1A6-A8EC1BF6BA07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7269-BE04-4F64-ACA3-A984FF7CF52B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1930E6-6E21-4A56-85C8-D6C118BD394F}" type="slidenum">
              <a:rPr lang="zh-CN" altLang="en-US" sz="14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A0C3-994B-43FF-B3E5-53FCCCF74D8B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0D3D-C7ED-4A8D-A67B-D83C4BCECC19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2681-A6DC-4E8D-A9A7-4884B6FBBABB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BF71-E3F1-4AF8-8B07-D8474190040E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C4942ED4-9DE6-46CE-BD6A-BD79031CA76F}" type="slidenum">
              <a:rPr lang="zh-CN" altLang="en-US" sz="1400">
                <a:solidFill>
                  <a:srgbClr val="FFFFFF"/>
                </a:solidFill>
              </a:rPr>
            </a:fld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74E6-7838-404C-9036-3D88C4F26196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D969-D672-4CE0-9F49-C945B5A50964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D5A6-5D98-41EE-A60D-2CDF91180EFA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C7161-3C23-43C6-B4EA-892518A3C0D6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5608-BBA1-42FA-B1A6-A8EC1BF6BA07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7269-BE04-4F64-ACA3-A984FF7CF52B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5859898" y="2103654"/>
            <a:ext cx="2045297" cy="1763186"/>
            <a:chOff x="2539826" y="1625472"/>
            <a:chExt cx="1764522" cy="1521139"/>
          </a:xfrm>
        </p:grpSpPr>
        <p:sp>
          <p:nvSpPr>
            <p:cNvPr id="20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>
            <a:off x="4259911" y="1222061"/>
            <a:ext cx="2045297" cy="1763186"/>
            <a:chOff x="2539826" y="1625472"/>
            <a:chExt cx="1764522" cy="1521139"/>
          </a:xfrm>
        </p:grpSpPr>
        <p:sp>
          <p:nvSpPr>
            <p:cNvPr id="23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5886792" y="3872754"/>
            <a:ext cx="2045297" cy="1763186"/>
            <a:chOff x="2539826" y="1625472"/>
            <a:chExt cx="1764522" cy="1521139"/>
          </a:xfrm>
        </p:grpSpPr>
        <p:sp>
          <p:nvSpPr>
            <p:cNvPr id="26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>
            <a:off x="4259911" y="2985247"/>
            <a:ext cx="2045297" cy="1763186"/>
            <a:chOff x="2539826" y="1625472"/>
            <a:chExt cx="1764522" cy="1521139"/>
          </a:xfrm>
        </p:grpSpPr>
        <p:sp>
          <p:nvSpPr>
            <p:cNvPr id="29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368668" y="5680122"/>
            <a:ext cx="932189" cy="1379860"/>
            <a:chOff x="10952924" y="5040922"/>
            <a:chExt cx="1330516" cy="1969478"/>
          </a:xfrm>
        </p:grpSpPr>
        <p:sp>
          <p:nvSpPr>
            <p:cNvPr id="6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anchor="ctr">
              <a:no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11774978" y="6424828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539849-7CA0-4233-AFC6-094195C6FBB0}" type="slidenum">
              <a:rPr lang="zh-CN" altLang="en-US" sz="1400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8410652" y="390981"/>
            <a:ext cx="574347" cy="495080"/>
            <a:chOff x="1976470" y="2455179"/>
            <a:chExt cx="1013011" cy="873202"/>
          </a:xfrm>
        </p:grpSpPr>
        <p:sp>
          <p:nvSpPr>
            <p:cNvPr id="11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207002" y="390981"/>
            <a:ext cx="574347" cy="495080"/>
            <a:chOff x="1976470" y="2455179"/>
            <a:chExt cx="1013011" cy="873202"/>
          </a:xfrm>
        </p:grpSpPr>
        <p:sp>
          <p:nvSpPr>
            <p:cNvPr id="14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8410652" y="390981"/>
            <a:ext cx="574347" cy="495080"/>
            <a:chOff x="1976470" y="2455179"/>
            <a:chExt cx="1013011" cy="873202"/>
          </a:xfrm>
        </p:grpSpPr>
        <p:sp>
          <p:nvSpPr>
            <p:cNvPr id="6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3207002" y="390981"/>
            <a:ext cx="574347" cy="495080"/>
            <a:chOff x="1976470" y="2455179"/>
            <a:chExt cx="1013011" cy="873202"/>
          </a:xfrm>
        </p:grpSpPr>
        <p:sp>
          <p:nvSpPr>
            <p:cNvPr id="9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8BE-05F0-4C8F-BD99-979EF9065EA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9849-7CA0-4233-AFC6-094195C6FBB0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4C36-D8A8-4DA1-BED2-8BED130C59BE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A884-61A8-4DD1-BB13-8D2DC23A3754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1930E6-6E21-4A56-85C8-D6C118BD394F}" type="slidenum">
              <a:rPr lang="zh-CN" altLang="en-US" sz="14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A0C3-994B-43FF-B3E5-53FCCCF74D8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0D3D-C7ED-4A8D-A67B-D83C4BCECC1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A0C3-994B-43FF-B3E5-53FCCCF74D8B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0D3D-C7ED-4A8D-A67B-D83C4BCECC19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2681-A6DC-4E8D-A9A7-4884B6FBBABB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BF71-E3F1-4AF8-8B07-D8474190040E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5859898" y="2103654"/>
            <a:ext cx="2045297" cy="1763186"/>
            <a:chOff x="2539826" y="1625472"/>
            <a:chExt cx="1764522" cy="1521139"/>
          </a:xfrm>
        </p:grpSpPr>
        <p:sp>
          <p:nvSpPr>
            <p:cNvPr id="20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>
            <a:off x="4259911" y="1222061"/>
            <a:ext cx="2045297" cy="1763186"/>
            <a:chOff x="2539826" y="1625472"/>
            <a:chExt cx="1764522" cy="1521139"/>
          </a:xfrm>
        </p:grpSpPr>
        <p:sp>
          <p:nvSpPr>
            <p:cNvPr id="23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5886792" y="3872754"/>
            <a:ext cx="2045297" cy="1763186"/>
            <a:chOff x="2539826" y="1625472"/>
            <a:chExt cx="1764522" cy="1521139"/>
          </a:xfrm>
        </p:grpSpPr>
        <p:sp>
          <p:nvSpPr>
            <p:cNvPr id="26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>
            <a:off x="4259911" y="2985247"/>
            <a:ext cx="2045297" cy="1763186"/>
            <a:chOff x="2539826" y="1625472"/>
            <a:chExt cx="1764522" cy="1521139"/>
          </a:xfrm>
        </p:grpSpPr>
        <p:sp>
          <p:nvSpPr>
            <p:cNvPr id="29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368668" y="5680122"/>
            <a:ext cx="932189" cy="1379860"/>
            <a:chOff x="10952924" y="5040922"/>
            <a:chExt cx="1330516" cy="1969478"/>
          </a:xfrm>
        </p:grpSpPr>
        <p:sp>
          <p:nvSpPr>
            <p:cNvPr id="6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anchor="ctr">
              <a:no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11774978" y="6424828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539849-7CA0-4233-AFC6-094195C6FBB0}" type="slidenum">
              <a:rPr lang="zh-CN" altLang="en-US" sz="1400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8410652" y="390981"/>
            <a:ext cx="574347" cy="495080"/>
            <a:chOff x="1976470" y="2455179"/>
            <a:chExt cx="1013011" cy="873202"/>
          </a:xfrm>
        </p:grpSpPr>
        <p:sp>
          <p:nvSpPr>
            <p:cNvPr id="11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207002" y="390981"/>
            <a:ext cx="574347" cy="495080"/>
            <a:chOff x="1976470" y="2455179"/>
            <a:chExt cx="1013011" cy="873202"/>
          </a:xfrm>
        </p:grpSpPr>
        <p:sp>
          <p:nvSpPr>
            <p:cNvPr id="14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8410652" y="390981"/>
            <a:ext cx="574347" cy="495080"/>
            <a:chOff x="1976470" y="2455179"/>
            <a:chExt cx="1013011" cy="873202"/>
          </a:xfrm>
        </p:grpSpPr>
        <p:sp>
          <p:nvSpPr>
            <p:cNvPr id="6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3207002" y="390981"/>
            <a:ext cx="574347" cy="495080"/>
            <a:chOff x="1976470" y="2455179"/>
            <a:chExt cx="1013011" cy="873202"/>
          </a:xfrm>
        </p:grpSpPr>
        <p:sp>
          <p:nvSpPr>
            <p:cNvPr id="9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8BE-05F0-4C8F-BD99-979EF9065EA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9849-7CA0-4233-AFC6-094195C6FBB0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4C36-D8A8-4DA1-BED2-8BED130C59BE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A884-61A8-4DD1-BB13-8D2DC23A3754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2681-A6DC-4E8D-A9A7-4884B6FBBAB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BF71-E3F1-4AF8-8B07-D847419004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5859898" y="2103654"/>
            <a:ext cx="2045297" cy="1763186"/>
            <a:chOff x="2539826" y="1625472"/>
            <a:chExt cx="1764522" cy="1521139"/>
          </a:xfrm>
        </p:grpSpPr>
        <p:sp>
          <p:nvSpPr>
            <p:cNvPr id="20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>
            <a:off x="4259911" y="1222061"/>
            <a:ext cx="2045297" cy="1763186"/>
            <a:chOff x="2539826" y="1625472"/>
            <a:chExt cx="1764522" cy="1521139"/>
          </a:xfrm>
        </p:grpSpPr>
        <p:sp>
          <p:nvSpPr>
            <p:cNvPr id="23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5886792" y="3872754"/>
            <a:ext cx="2045297" cy="1763186"/>
            <a:chOff x="2539826" y="1625472"/>
            <a:chExt cx="1764522" cy="1521139"/>
          </a:xfrm>
        </p:grpSpPr>
        <p:sp>
          <p:nvSpPr>
            <p:cNvPr id="26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>
            <a:off x="4259911" y="2985247"/>
            <a:ext cx="2045297" cy="1763186"/>
            <a:chOff x="2539826" y="1625472"/>
            <a:chExt cx="1764522" cy="1521139"/>
          </a:xfrm>
        </p:grpSpPr>
        <p:sp>
          <p:nvSpPr>
            <p:cNvPr id="29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1368668" y="5680122"/>
            <a:ext cx="932189" cy="1379860"/>
            <a:chOff x="10952924" y="5040922"/>
            <a:chExt cx="1330516" cy="1969478"/>
          </a:xfrm>
        </p:grpSpPr>
        <p:sp>
          <p:nvSpPr>
            <p:cNvPr id="6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anchor="ctr">
              <a:noAutofit/>
            </a:bodyPr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11774978" y="6424828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74539849-7CA0-4233-AFC6-094195C6FBB0}" type="slidenum">
              <a:rPr lang="zh-CN" altLang="en-US" sz="1400" smtClean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8410652" y="390981"/>
            <a:ext cx="574347" cy="495080"/>
            <a:chOff x="1976470" y="2455179"/>
            <a:chExt cx="1013011" cy="873202"/>
          </a:xfrm>
        </p:grpSpPr>
        <p:sp>
          <p:nvSpPr>
            <p:cNvPr id="11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207002" y="390981"/>
            <a:ext cx="574347" cy="495080"/>
            <a:chOff x="1976470" y="2455179"/>
            <a:chExt cx="1013011" cy="873202"/>
          </a:xfrm>
        </p:grpSpPr>
        <p:sp>
          <p:nvSpPr>
            <p:cNvPr id="14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8410652" y="390981"/>
            <a:ext cx="574347" cy="495080"/>
            <a:chOff x="1976470" y="2455179"/>
            <a:chExt cx="1013011" cy="873202"/>
          </a:xfrm>
        </p:grpSpPr>
        <p:sp>
          <p:nvSpPr>
            <p:cNvPr id="6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3207002" y="390981"/>
            <a:ext cx="574347" cy="495080"/>
            <a:chOff x="1976470" y="2455179"/>
            <a:chExt cx="1013011" cy="873202"/>
          </a:xfrm>
        </p:grpSpPr>
        <p:sp>
          <p:nvSpPr>
            <p:cNvPr id="9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fontAlgn="auto" latinLnBrk="1"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C8BE-05F0-4C8F-BD99-979EF9065EA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39849-7CA0-4233-AFC6-094195C6FBB0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4C36-D8A8-4DA1-BED2-8BED130C59BE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FA884-61A8-4DD1-BB13-8D2DC23A3754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1930E6-6E21-4A56-85C8-D6C118BD394F}" type="slidenum">
              <a:rPr lang="zh-CN" altLang="en-US" sz="14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 sz="140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 userDrawn="1"/>
        </p:nvGrpSpPr>
        <p:grpSpPr bwMode="auto">
          <a:xfrm>
            <a:off x="5859463" y="2103438"/>
            <a:ext cx="2046287" cy="1763712"/>
            <a:chOff x="2539826" y="1625472"/>
            <a:chExt cx="1764522" cy="1521139"/>
          </a:xfrm>
        </p:grpSpPr>
        <p:sp>
          <p:nvSpPr>
            <p:cNvPr id="3" name="六边形 19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六边形 20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21"/>
          <p:cNvGrpSpPr/>
          <p:nvPr userDrawn="1"/>
        </p:nvGrpSpPr>
        <p:grpSpPr bwMode="auto">
          <a:xfrm>
            <a:off x="4259263" y="1222375"/>
            <a:ext cx="2046287" cy="1762125"/>
            <a:chOff x="2539826" y="1625472"/>
            <a:chExt cx="1764522" cy="1521139"/>
          </a:xfrm>
        </p:grpSpPr>
        <p:sp>
          <p:nvSpPr>
            <p:cNvPr id="6" name="六边形 22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7" name="六边形 23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24"/>
          <p:cNvGrpSpPr/>
          <p:nvPr userDrawn="1"/>
        </p:nvGrpSpPr>
        <p:grpSpPr bwMode="auto">
          <a:xfrm>
            <a:off x="5886450" y="3873500"/>
            <a:ext cx="2046288" cy="1762125"/>
            <a:chOff x="2539826" y="1625472"/>
            <a:chExt cx="1764522" cy="1521139"/>
          </a:xfrm>
        </p:grpSpPr>
        <p:sp>
          <p:nvSpPr>
            <p:cNvPr id="9" name="六边形 25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0" name="六边形 26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1" name="组合 27"/>
          <p:cNvGrpSpPr/>
          <p:nvPr userDrawn="1"/>
        </p:nvGrpSpPr>
        <p:grpSpPr bwMode="auto">
          <a:xfrm>
            <a:off x="4259263" y="2984500"/>
            <a:ext cx="2046287" cy="1763713"/>
            <a:chOff x="2539826" y="1625472"/>
            <a:chExt cx="1764522" cy="1521139"/>
          </a:xfrm>
        </p:grpSpPr>
        <p:sp>
          <p:nvSpPr>
            <p:cNvPr id="12" name="六边形 28"/>
            <p:cNvSpPr/>
            <p:nvPr/>
          </p:nvSpPr>
          <p:spPr>
            <a:xfrm>
              <a:off x="2539826" y="1625472"/>
              <a:ext cx="1764522" cy="1521139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3" name="六边形 29"/>
            <p:cNvSpPr/>
            <p:nvPr/>
          </p:nvSpPr>
          <p:spPr>
            <a:xfrm>
              <a:off x="2702158" y="1765413"/>
              <a:ext cx="1439858" cy="1241257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A0C3-994B-43FF-B3E5-53FCCCF74D8B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0D3D-C7ED-4A8D-A67B-D83C4BCECC19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2681-A6DC-4E8D-A9A7-4884B6FBBABB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BF71-E3F1-4AF8-8B07-D8474190040E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 userDrawn="1"/>
        </p:nvGrpSpPr>
        <p:grpSpPr bwMode="auto">
          <a:xfrm>
            <a:off x="11368088" y="5680075"/>
            <a:ext cx="933450" cy="1379538"/>
            <a:chOff x="10952924" y="5040922"/>
            <a:chExt cx="1330516" cy="1969478"/>
          </a:xfrm>
        </p:grpSpPr>
        <p:sp>
          <p:nvSpPr>
            <p:cNvPr id="3" name="任意多边形 5"/>
            <p:cNvSpPr/>
            <p:nvPr/>
          </p:nvSpPr>
          <p:spPr>
            <a:xfrm>
              <a:off x="10952924" y="5040922"/>
              <a:ext cx="1300036" cy="1908518"/>
            </a:xfrm>
            <a:custGeom>
              <a:avLst/>
              <a:gdLst>
                <a:gd name="connsiteX0" fmla="*/ 815810 w 1300036"/>
                <a:gd name="connsiteY0" fmla="*/ 0 h 1908518"/>
                <a:gd name="connsiteX1" fmla="*/ 1300036 w 1300036"/>
                <a:gd name="connsiteY1" fmla="*/ 0 h 1908518"/>
                <a:gd name="connsiteX2" fmla="*/ 1300036 w 1300036"/>
                <a:gd name="connsiteY2" fmla="*/ 1908518 h 1908518"/>
                <a:gd name="connsiteX3" fmla="*/ 138449 w 1300036"/>
                <a:gd name="connsiteY3" fmla="*/ 1908518 h 1908518"/>
                <a:gd name="connsiteX4" fmla="*/ 0 w 1300036"/>
                <a:gd name="connsiteY4" fmla="*/ 1631620 h 1908518"/>
                <a:gd name="connsiteX5" fmla="*/ 815810 w 1300036"/>
                <a:gd name="connsiteY5" fmla="*/ 0 h 190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036" h="1908518">
                  <a:moveTo>
                    <a:pt x="815810" y="0"/>
                  </a:moveTo>
                  <a:lnTo>
                    <a:pt x="1300036" y="0"/>
                  </a:lnTo>
                  <a:lnTo>
                    <a:pt x="1300036" y="1908518"/>
                  </a:lnTo>
                  <a:lnTo>
                    <a:pt x="138449" y="1908518"/>
                  </a:lnTo>
                  <a:lnTo>
                    <a:pt x="0" y="1631620"/>
                  </a:lnTo>
                  <a:lnTo>
                    <a:pt x="815810" y="0"/>
                  </a:lnTo>
                  <a:close/>
                </a:path>
              </a:pathLst>
            </a:cu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4" name="任意多边形 6"/>
            <p:cNvSpPr/>
            <p:nvPr/>
          </p:nvSpPr>
          <p:spPr>
            <a:xfrm>
              <a:off x="11301169" y="5341132"/>
              <a:ext cx="982271" cy="1669268"/>
            </a:xfrm>
            <a:custGeom>
              <a:avLst/>
              <a:gdLst>
                <a:gd name="connsiteX0" fmla="*/ 665705 w 982271"/>
                <a:gd name="connsiteY0" fmla="*/ 0 h 1669268"/>
                <a:gd name="connsiteX1" fmla="*/ 982271 w 982271"/>
                <a:gd name="connsiteY1" fmla="*/ 0 h 1669268"/>
                <a:gd name="connsiteX2" fmla="*/ 982271 w 982271"/>
                <a:gd name="connsiteY2" fmla="*/ 1669268 h 1669268"/>
                <a:gd name="connsiteX3" fmla="*/ 168929 w 982271"/>
                <a:gd name="connsiteY3" fmla="*/ 1669268 h 1669268"/>
                <a:gd name="connsiteX4" fmla="*/ 0 w 982271"/>
                <a:gd name="connsiteY4" fmla="*/ 1331410 h 1669268"/>
                <a:gd name="connsiteX5" fmla="*/ 665705 w 982271"/>
                <a:gd name="connsiteY5" fmla="*/ 0 h 166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2271" h="1669268">
                  <a:moveTo>
                    <a:pt x="665705" y="0"/>
                  </a:moveTo>
                  <a:lnTo>
                    <a:pt x="982271" y="0"/>
                  </a:lnTo>
                  <a:lnTo>
                    <a:pt x="982271" y="1669268"/>
                  </a:lnTo>
                  <a:lnTo>
                    <a:pt x="168929" y="1669268"/>
                  </a:lnTo>
                  <a:lnTo>
                    <a:pt x="0" y="1331410"/>
                  </a:lnTo>
                  <a:lnTo>
                    <a:pt x="665705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5" name="矩形 9"/>
          <p:cNvSpPr/>
          <p:nvPr userDrawn="1"/>
        </p:nvSpPr>
        <p:spPr>
          <a:xfrm>
            <a:off x="11774488" y="6424613"/>
            <a:ext cx="498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C4942ED4-9DE6-46CE-BD6A-BD79031CA76F}" type="slidenum">
              <a:rPr lang="zh-CN" altLang="en-US" sz="1400">
                <a:solidFill>
                  <a:schemeClr val="bg1"/>
                </a:solidFill>
              </a:rPr>
            </a:fld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六边形 2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" name="组合 8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8" name="六边形 10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9" name="六边形 11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10" name="组合 12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11" name="六边形 13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12" name="六边形 14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3"/>
          <p:cNvSpPr/>
          <p:nvPr userDrawn="1"/>
        </p:nvSpPr>
        <p:spPr>
          <a:xfrm>
            <a:off x="3547783" y="309283"/>
            <a:ext cx="5096435" cy="658906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27000" dist="25400" dir="13500000">
              <a:prstClr val="black">
                <a:alpha val="6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" name="组合 4"/>
          <p:cNvGrpSpPr/>
          <p:nvPr userDrawn="1"/>
        </p:nvGrpSpPr>
        <p:grpSpPr bwMode="auto">
          <a:xfrm>
            <a:off x="8410575" y="390525"/>
            <a:ext cx="574675" cy="495300"/>
            <a:chOff x="1976470" y="2455179"/>
            <a:chExt cx="1013011" cy="873202"/>
          </a:xfrm>
        </p:grpSpPr>
        <p:sp>
          <p:nvSpPr>
            <p:cNvPr id="4" name="六边形 5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5" name="六边形 6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6" name="组合 7"/>
          <p:cNvGrpSpPr/>
          <p:nvPr userDrawn="1"/>
        </p:nvGrpSpPr>
        <p:grpSpPr bwMode="auto">
          <a:xfrm>
            <a:off x="3206750" y="390525"/>
            <a:ext cx="574675" cy="495300"/>
            <a:chOff x="1976470" y="2455179"/>
            <a:chExt cx="1013011" cy="873202"/>
          </a:xfrm>
        </p:grpSpPr>
        <p:sp>
          <p:nvSpPr>
            <p:cNvPr id="7" name="六边形 8"/>
            <p:cNvSpPr/>
            <p:nvPr/>
          </p:nvSpPr>
          <p:spPr>
            <a:xfrm>
              <a:off x="1976470" y="2455179"/>
              <a:ext cx="1013011" cy="873202"/>
            </a:xfrm>
            <a:prstGeom prst="hexagon">
              <a:avLst/>
            </a:prstGeom>
            <a:gradFill rotWithShape="1">
              <a:gsLst>
                <a:gs pos="41000">
                  <a:srgbClr val="ECECEC"/>
                </a:gs>
                <a:gs pos="100000">
                  <a:srgbClr val="F7F7F7"/>
                </a:gs>
                <a:gs pos="0">
                  <a:schemeClr val="bg1">
                    <a:lumMod val="75000"/>
                  </a:schemeClr>
                </a:gs>
              </a:gsLst>
              <a:lin ang="7800000" scaled="0"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7800000" scaled="0"/>
              </a:gradFill>
            </a:ln>
            <a:effectLst>
              <a:outerShdw blurRad="355600" dist="190500" dir="7800000" sx="102000" sy="102000" algn="ctr" rotWithShape="0">
                <a:schemeClr val="tx1">
                  <a:lumMod val="90000"/>
                  <a:lumOff val="10000"/>
                  <a:alpha val="45000"/>
                </a:schemeClr>
              </a:out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8" name="六边形 9"/>
            <p:cNvSpPr/>
            <p:nvPr/>
          </p:nvSpPr>
          <p:spPr>
            <a:xfrm>
              <a:off x="2102597" y="2563899"/>
              <a:ext cx="760756" cy="655762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latinLnBrk="1">
                <a:defRPr/>
              </a:pPr>
              <a:endParaRPr kumimoji="1" lang="zh-CN" altLang="en-US" sz="240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_rels/slideMaster1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1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7" Type="http://schemas.openxmlformats.org/officeDocument/2006/relationships/theme" Target="../theme/theme5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7" Type="http://schemas.openxmlformats.org/officeDocument/2006/relationships/theme" Target="../theme/theme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F18F41-5461-404C-A58C-603FB33DAFE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2737F1-7754-496B-9173-A6B0B3588DC5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EEC8BE-05F0-4C8F-BD99-979EF9065EA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39849-7CA0-4233-AFC6-094195C6FBB0}" type="slidenum">
              <a:rPr lang="zh-CN" altLang="en-US" smtClean="0">
                <a:solidFill>
                  <a:srgbClr val="1F1F1F">
                    <a:tint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F18F41-5461-404C-A58C-603FB33DAFE5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2737F1-7754-496B-9173-A6B0B3588DC5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9E88D3-99F6-440B-BB4A-C6D0CF6451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F137D0-2606-4ADC-ADED-963B19B09746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9E88D3-99F6-440B-BB4A-C6D0CF6451AF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F137D0-2606-4ADC-ADED-963B19B09746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9E88D3-99F6-440B-BB4A-C6D0CF6451AF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F137D0-2606-4ADC-ADED-963B19B09746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F18F41-5461-404C-A58C-603FB33DAFE5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2737F1-7754-496B-9173-A6B0B3588DC5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9E88D3-99F6-440B-BB4A-C6D0CF6451AF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F137D0-2606-4ADC-ADED-963B19B09746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EEC8BE-05F0-4C8F-BD99-979EF9065EA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39849-7CA0-4233-AFC6-094195C6FBB0}" type="slidenum">
              <a:rPr lang="zh-CN" altLang="en-US" smtClean="0">
                <a:solidFill>
                  <a:srgbClr val="1F1F1F">
                    <a:tint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F18F41-5461-404C-A58C-603FB33DAFE5}" type="datetimeFigureOut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2737F1-7754-496B-9173-A6B0B3588DC5}" type="slidenum">
              <a:rPr lang="zh-CN" altLang="en-US">
                <a:solidFill>
                  <a:srgbClr val="1F1F1F">
                    <a:tint val="75000"/>
                  </a:srgbClr>
                </a:solidFill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EEC8BE-05F0-4C8F-BD99-979EF9065EA5}" type="datetimeFigureOut">
              <a:rPr lang="zh-CN" altLang="en-US" smtClean="0">
                <a:solidFill>
                  <a:srgbClr val="1F1F1F">
                    <a:tint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539849-7CA0-4233-AFC6-094195C6FBB0}" type="slidenum">
              <a:rPr lang="zh-CN" altLang="en-US" smtClean="0">
                <a:solidFill>
                  <a:srgbClr val="1F1F1F">
                    <a:tint val="75000"/>
                  </a:srgbClr>
                </a:solidFill>
                <a:latin typeface="Arial" panose="020B0604020202020204"/>
                <a:ea typeface="微软雅黑" panose="020B0503020204020204" pitchFamily="34" charset="-122"/>
              </a:rPr>
            </a:fld>
            <a:endParaRPr lang="zh-CN" altLang="en-US">
              <a:solidFill>
                <a:srgbClr val="1F1F1F">
                  <a:tint val="75000"/>
                </a:srgb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2.xml"/><Relationship Id="rId3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9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47.xml"/><Relationship Id="rId5" Type="http://schemas.openxmlformats.org/officeDocument/2006/relationships/image" Target="../media/image18.png"/><Relationship Id="rId4" Type="http://schemas.openxmlformats.org/officeDocument/2006/relationships/slide" Target="slide1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5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9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7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91188" y="7423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文本框 8"/>
          <p:cNvSpPr txBox="1">
            <a:spLocks noChangeArrowheads="1"/>
          </p:cNvSpPr>
          <p:nvPr/>
        </p:nvSpPr>
        <p:spPr bwMode="auto">
          <a:xfrm>
            <a:off x="1706125" y="2644458"/>
            <a:ext cx="9007475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改革开放中的波折与应对</a:t>
            </a:r>
            <a:endParaRPr lang="en-US" altLang="zh-CN" sz="54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800" b="1" dirty="0">
              <a:solidFill>
                <a:srgbClr val="2E2E2E"/>
              </a:solidFill>
              <a:latin typeface="方正兰亭特黑_GBK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575300" y="627063"/>
            <a:ext cx="1254125" cy="26463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>
                <a:solidFill>
                  <a:srgbClr val="2E2E2E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en-US" altLang="zh-CN" sz="16600" dirty="0">
              <a:solidFill>
                <a:srgbClr val="2E2E2E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51413" y="627063"/>
            <a:ext cx="2466975" cy="2465387"/>
          </a:xfrm>
          <a:prstGeom prst="ellipse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2"/>
          <p:cNvSpPr/>
          <p:nvPr/>
        </p:nvSpPr>
        <p:spPr>
          <a:xfrm flipV="1">
            <a:off x="3260438" y="3557077"/>
            <a:ext cx="5984230" cy="1036637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3333132" y="3690677"/>
            <a:ext cx="591153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860D"/>
              </a:buClr>
              <a:buSzPct val="50000"/>
            </a:pPr>
            <a:r>
              <a:rPr lang="zh-CN" altLang="en-US" sz="4400" b="1" dirty="0" smtClean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政治领域的波折</a:t>
            </a:r>
            <a:r>
              <a:rPr lang="zh-CN" altLang="en-US" sz="4400" b="1" dirty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与应对</a:t>
            </a:r>
            <a:endParaRPr lang="zh-CN" altLang="en-US" sz="4400" b="1" dirty="0">
              <a:solidFill>
                <a:srgbClr val="1F1F1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2"/>
          <p:cNvSpPr/>
          <p:nvPr/>
        </p:nvSpPr>
        <p:spPr>
          <a:xfrm flipV="1">
            <a:off x="811354" y="496171"/>
            <a:ext cx="4045872" cy="838899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4240" y="623235"/>
            <a:ext cx="4198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）政治风波的始末</a:t>
            </a:r>
            <a:endParaRPr lang="zh-CN" altLang="en-US" sz="32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2216" y="2614321"/>
            <a:ext cx="4228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 </a:t>
            </a:r>
            <a:r>
              <a:rPr lang="zh-CN" altLang="en-US" sz="2400" b="1" kern="0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kern="0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kern="0" dirty="0" smtClean="0">
                <a:latin typeface="+mn-ea"/>
                <a:ea typeface="+mn-ea"/>
              </a:rPr>
              <a:t>“</a:t>
            </a:r>
            <a:r>
              <a:rPr lang="zh-CN" altLang="en-US" sz="2400" kern="0" dirty="0">
                <a:latin typeface="+mn-ea"/>
                <a:ea typeface="+mn-ea"/>
              </a:rPr>
              <a:t>这场风波迟早要来</a:t>
            </a:r>
            <a:r>
              <a:rPr lang="zh-CN" altLang="en-US" sz="2400" kern="0" dirty="0" smtClean="0">
                <a:latin typeface="+mn-ea"/>
                <a:ea typeface="+mn-ea"/>
              </a:rPr>
              <a:t>。这</a:t>
            </a:r>
            <a:r>
              <a:rPr lang="zh-CN" altLang="en-US" sz="2400" kern="0" dirty="0">
                <a:latin typeface="+mn-ea"/>
                <a:ea typeface="+mn-ea"/>
              </a:rPr>
              <a:t>是国际的大气候和中国自己</a:t>
            </a:r>
            <a:r>
              <a:rPr lang="zh-CN" altLang="en-US" sz="2400" kern="0" dirty="0" smtClean="0">
                <a:latin typeface="+mn-ea"/>
                <a:ea typeface="+mn-ea"/>
              </a:rPr>
              <a:t>的小气候</a:t>
            </a:r>
            <a:r>
              <a:rPr lang="zh-CN" altLang="en-US" sz="2400" kern="0" dirty="0">
                <a:latin typeface="+mn-ea"/>
                <a:ea typeface="+mn-ea"/>
              </a:rPr>
              <a:t>所决定了的，是一定要来的</a:t>
            </a:r>
            <a:r>
              <a:rPr lang="zh-CN" altLang="en-US" sz="2400" kern="0" dirty="0" smtClean="0">
                <a:latin typeface="+mn-ea"/>
                <a:ea typeface="+mn-ea"/>
              </a:rPr>
              <a:t>，是</a:t>
            </a:r>
            <a:r>
              <a:rPr lang="zh-CN" altLang="en-US" sz="2400" kern="0" dirty="0">
                <a:latin typeface="+mn-ea"/>
                <a:ea typeface="+mn-ea"/>
              </a:rPr>
              <a:t>不以人们的意志为转移的，</a:t>
            </a:r>
            <a:r>
              <a:rPr lang="zh-CN" altLang="en-US" sz="2400" kern="0" dirty="0" smtClean="0">
                <a:latin typeface="+mn-ea"/>
                <a:ea typeface="+mn-ea"/>
              </a:rPr>
              <a:t>只不过是</a:t>
            </a:r>
            <a:r>
              <a:rPr lang="zh-CN" altLang="en-US" sz="2400" kern="0" dirty="0">
                <a:latin typeface="+mn-ea"/>
                <a:ea typeface="+mn-ea"/>
              </a:rPr>
              <a:t>迟早的问题，大小的问题。</a:t>
            </a:r>
            <a:r>
              <a:rPr lang="zh-CN" altLang="en-US" sz="2400" kern="0" dirty="0" smtClean="0">
                <a:latin typeface="+mn-ea"/>
                <a:ea typeface="+mn-ea"/>
              </a:rPr>
              <a:t>”</a:t>
            </a:r>
            <a:r>
              <a:rPr lang="en-US" altLang="zh-CN" sz="2400" kern="0" dirty="0" smtClean="0">
                <a:latin typeface="+mn-ea"/>
                <a:ea typeface="+mn-ea"/>
              </a:rPr>
              <a:t>——</a:t>
            </a:r>
            <a:r>
              <a:rPr lang="zh-CN" altLang="en-US" sz="2400" kern="0" dirty="0" smtClean="0">
                <a:latin typeface="+mn-ea"/>
                <a:ea typeface="+mn-ea"/>
              </a:rPr>
              <a:t>邓小平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69" y="2463995"/>
            <a:ext cx="4291034" cy="26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6163848" y="1335070"/>
            <a:ext cx="3783435" cy="27767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2"/>
          <p:cNvSpPr/>
          <p:nvPr/>
        </p:nvSpPr>
        <p:spPr>
          <a:xfrm flipV="1">
            <a:off x="811353" y="496169"/>
            <a:ext cx="6846323" cy="838899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4240" y="623235"/>
            <a:ext cx="6937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）新一代中央领导集体的整顿措施</a:t>
            </a:r>
            <a:endParaRPr lang="zh-CN" altLang="en-US" sz="32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1292620" y="1725207"/>
            <a:ext cx="1815817" cy="1262722"/>
            <a:chOff x="1114900" y="2129605"/>
            <a:chExt cx="2346816" cy="1564544"/>
          </a:xfrm>
        </p:grpSpPr>
        <p:graphicFrame>
          <p:nvGraphicFramePr>
            <p:cNvPr id="9" name="Chart 10"/>
            <p:cNvGraphicFramePr/>
            <p:nvPr/>
          </p:nvGraphicFramePr>
          <p:xfrm>
            <a:off x="1114900" y="2129605"/>
            <a:ext cx="2346816" cy="1564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061278" y="2709182"/>
              <a:ext cx="458275" cy="474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89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</a:t>
              </a:r>
              <a:endParaRPr kumimoji="0" lang="en-US" sz="15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文本框 7"/>
          <p:cNvSpPr txBox="1"/>
          <p:nvPr/>
        </p:nvSpPr>
        <p:spPr>
          <a:xfrm>
            <a:off x="2959339" y="1990843"/>
            <a:ext cx="225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清理整顿公司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8"/>
          <p:cNvSpPr/>
          <p:nvPr/>
        </p:nvSpPr>
        <p:spPr bwMode="auto">
          <a:xfrm>
            <a:off x="2870728" y="1878940"/>
            <a:ext cx="2255444" cy="693886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Group 4"/>
          <p:cNvGrpSpPr/>
          <p:nvPr/>
        </p:nvGrpSpPr>
        <p:grpSpPr>
          <a:xfrm>
            <a:off x="5838739" y="1644243"/>
            <a:ext cx="2053918" cy="1368353"/>
            <a:chOff x="5884637" y="1998726"/>
            <a:chExt cx="2350668" cy="1695423"/>
          </a:xfrm>
        </p:grpSpPr>
        <p:graphicFrame>
          <p:nvGraphicFramePr>
            <p:cNvPr id="14" name="Chart 12"/>
            <p:cNvGraphicFramePr/>
            <p:nvPr/>
          </p:nvGraphicFramePr>
          <p:xfrm>
            <a:off x="5884637" y="1998726"/>
            <a:ext cx="2350668" cy="16954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908078" y="2705053"/>
              <a:ext cx="396642" cy="474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890" dirty="0">
                  <a:solidFill>
                    <a:srgbClr val="00000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B</a:t>
              </a:r>
              <a:endParaRPr kumimoji="0" lang="en-US" sz="15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矩形: 圆角 20"/>
          <p:cNvSpPr/>
          <p:nvPr/>
        </p:nvSpPr>
        <p:spPr bwMode="auto">
          <a:xfrm>
            <a:off x="7536073" y="1870528"/>
            <a:ext cx="2093119" cy="702297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矩形: 圆角 20"/>
          <p:cNvSpPr/>
          <p:nvPr/>
        </p:nvSpPr>
        <p:spPr bwMode="auto">
          <a:xfrm>
            <a:off x="7671696" y="4133891"/>
            <a:ext cx="2722264" cy="1203714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: 圆角 20"/>
          <p:cNvSpPr/>
          <p:nvPr/>
        </p:nvSpPr>
        <p:spPr bwMode="auto">
          <a:xfrm>
            <a:off x="3040502" y="3963371"/>
            <a:ext cx="2672400" cy="702297"/>
          </a:xfrm>
          <a:prstGeom prst="round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2" name="Chart 11"/>
          <p:cNvGraphicFramePr/>
          <p:nvPr/>
        </p:nvGraphicFramePr>
        <p:xfrm>
          <a:off x="1437717" y="3683159"/>
          <a:ext cx="1682011" cy="126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6" name="Group 4"/>
          <p:cNvGrpSpPr/>
          <p:nvPr/>
        </p:nvGrpSpPr>
        <p:grpSpPr>
          <a:xfrm>
            <a:off x="6148977" y="3737244"/>
            <a:ext cx="1736535" cy="1373732"/>
            <a:chOff x="6247874" y="3694149"/>
            <a:chExt cx="1987430" cy="1702088"/>
          </a:xfrm>
        </p:grpSpPr>
        <p:graphicFrame>
          <p:nvGraphicFramePr>
            <p:cNvPr id="27" name="Chart 12"/>
            <p:cNvGraphicFramePr/>
            <p:nvPr/>
          </p:nvGraphicFramePr>
          <p:xfrm flipV="1">
            <a:off x="6247874" y="3694149"/>
            <a:ext cx="1987430" cy="17020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7096754" y="4359103"/>
              <a:ext cx="319878" cy="47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890" noProof="0" dirty="0">
                  <a:solidFill>
                    <a:srgbClr val="000000"/>
                  </a:solidFill>
                  <a:ea typeface="微软雅黑" panose="020B0503020204020204" pitchFamily="34" charset="-122"/>
                  <a:sym typeface="微软雅黑" panose="020B0503020204020204" pitchFamily="34" charset="-122"/>
                </a:rPr>
                <a:t>D</a:t>
              </a:r>
              <a:endParaRPr kumimoji="0" lang="en-US" sz="151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29" name="文本框 7"/>
          <p:cNvSpPr txBox="1"/>
          <p:nvPr/>
        </p:nvSpPr>
        <p:spPr>
          <a:xfrm>
            <a:off x="7657677" y="1983477"/>
            <a:ext cx="225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加强党的建设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7"/>
          <p:cNvSpPr txBox="1"/>
          <p:nvPr/>
        </p:nvSpPr>
        <p:spPr>
          <a:xfrm>
            <a:off x="3040501" y="4083686"/>
            <a:ext cx="267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加大反腐败的力度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7"/>
          <p:cNvSpPr txBox="1"/>
          <p:nvPr/>
        </p:nvSpPr>
        <p:spPr>
          <a:xfrm>
            <a:off x="7671696" y="4180973"/>
            <a:ext cx="272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加强和改善对群众团体和民主党派的领导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749879" y="3447118"/>
            <a:ext cx="5100507" cy="150685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76716" y="647700"/>
            <a:ext cx="1313181" cy="264687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 smtClean="0">
                <a:solidFill>
                  <a:srgbClr val="2E2E2E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en-US" altLang="zh-CN" sz="16600" dirty="0">
              <a:solidFill>
                <a:srgbClr val="2E2E2E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40438" y="3363913"/>
            <a:ext cx="184150" cy="1308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720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51413" y="627063"/>
            <a:ext cx="2466975" cy="2465387"/>
          </a:xfrm>
          <a:prstGeom prst="ellipse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8" name="文本框 93"/>
          <p:cNvSpPr txBox="1">
            <a:spLocks noChangeArrowheads="1"/>
          </p:cNvSpPr>
          <p:nvPr/>
        </p:nvSpPr>
        <p:spPr bwMode="auto">
          <a:xfrm>
            <a:off x="4186660" y="3816370"/>
            <a:ext cx="520647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国际变局的考验</a:t>
            </a:r>
            <a:endParaRPr lang="zh-CN" altLang="en-US" sz="4400" b="1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6414" y="2181714"/>
            <a:ext cx="2858724" cy="582467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04563" y="2942031"/>
            <a:ext cx="5075424" cy="3557641"/>
            <a:chOff x="3482895" y="3311899"/>
            <a:chExt cx="5075424" cy="355764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5"/>
            <p:cNvSpPr/>
            <p:nvPr/>
          </p:nvSpPr>
          <p:spPr bwMode="auto">
            <a:xfrm>
              <a:off x="3482895" y="3938384"/>
              <a:ext cx="2235959" cy="2931156"/>
            </a:xfrm>
            <a:custGeom>
              <a:avLst/>
              <a:gdLst>
                <a:gd name="T0" fmla="*/ 417 w 492"/>
                <a:gd name="T1" fmla="*/ 473 h 789"/>
                <a:gd name="T2" fmla="*/ 273 w 492"/>
                <a:gd name="T3" fmla="*/ 181 h 789"/>
                <a:gd name="T4" fmla="*/ 22 w 492"/>
                <a:gd name="T5" fmla="*/ 2 h 789"/>
                <a:gd name="T6" fmla="*/ 2 w 492"/>
                <a:gd name="T7" fmla="*/ 14 h 789"/>
                <a:gd name="T8" fmla="*/ 14 w 492"/>
                <a:gd name="T9" fmla="*/ 34 h 789"/>
                <a:gd name="T10" fmla="*/ 29 w 492"/>
                <a:gd name="T11" fmla="*/ 37 h 789"/>
                <a:gd name="T12" fmla="*/ 387 w 492"/>
                <a:gd name="T13" fmla="*/ 483 h 789"/>
                <a:gd name="T14" fmla="*/ 460 w 492"/>
                <a:gd name="T15" fmla="*/ 789 h 789"/>
                <a:gd name="T16" fmla="*/ 476 w 492"/>
                <a:gd name="T17" fmla="*/ 789 h 789"/>
                <a:gd name="T18" fmla="*/ 492 w 492"/>
                <a:gd name="T19" fmla="*/ 789 h 789"/>
                <a:gd name="T20" fmla="*/ 417 w 492"/>
                <a:gd name="T21" fmla="*/ 47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789">
                  <a:moveTo>
                    <a:pt x="417" y="473"/>
                  </a:moveTo>
                  <a:cubicBezTo>
                    <a:pt x="378" y="355"/>
                    <a:pt x="329" y="257"/>
                    <a:pt x="273" y="181"/>
                  </a:cubicBezTo>
                  <a:cubicBezTo>
                    <a:pt x="201" y="85"/>
                    <a:pt x="117" y="25"/>
                    <a:pt x="22" y="2"/>
                  </a:cubicBezTo>
                  <a:cubicBezTo>
                    <a:pt x="13" y="0"/>
                    <a:pt x="5" y="6"/>
                    <a:pt x="2" y="14"/>
                  </a:cubicBezTo>
                  <a:cubicBezTo>
                    <a:pt x="0" y="23"/>
                    <a:pt x="6" y="31"/>
                    <a:pt x="14" y="34"/>
                  </a:cubicBezTo>
                  <a:cubicBezTo>
                    <a:pt x="19" y="35"/>
                    <a:pt x="24" y="36"/>
                    <a:pt x="29" y="37"/>
                  </a:cubicBezTo>
                  <a:cubicBezTo>
                    <a:pt x="219" y="92"/>
                    <a:pt x="328" y="308"/>
                    <a:pt x="387" y="483"/>
                  </a:cubicBezTo>
                  <a:cubicBezTo>
                    <a:pt x="426" y="601"/>
                    <a:pt x="448" y="716"/>
                    <a:pt x="460" y="789"/>
                  </a:cubicBezTo>
                  <a:cubicBezTo>
                    <a:pt x="476" y="789"/>
                    <a:pt x="476" y="789"/>
                    <a:pt x="476" y="789"/>
                  </a:cubicBezTo>
                  <a:cubicBezTo>
                    <a:pt x="492" y="789"/>
                    <a:pt x="492" y="789"/>
                    <a:pt x="492" y="789"/>
                  </a:cubicBezTo>
                  <a:cubicBezTo>
                    <a:pt x="481" y="715"/>
                    <a:pt x="458" y="596"/>
                    <a:pt x="417" y="4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Calibri" panose="020F0502020204030204" pitchFamily="34" charset="0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346323" y="3847589"/>
              <a:ext cx="2211996" cy="3021951"/>
            </a:xfrm>
            <a:custGeom>
              <a:avLst/>
              <a:gdLst>
                <a:gd name="T0" fmla="*/ 489 w 491"/>
                <a:gd name="T1" fmla="*/ 14 h 789"/>
                <a:gd name="T2" fmla="*/ 470 w 491"/>
                <a:gd name="T3" fmla="*/ 2 h 789"/>
                <a:gd name="T4" fmla="*/ 219 w 491"/>
                <a:gd name="T5" fmla="*/ 181 h 789"/>
                <a:gd name="T6" fmla="*/ 74 w 491"/>
                <a:gd name="T7" fmla="*/ 473 h 789"/>
                <a:gd name="T8" fmla="*/ 0 w 491"/>
                <a:gd name="T9" fmla="*/ 789 h 789"/>
                <a:gd name="T10" fmla="*/ 16 w 491"/>
                <a:gd name="T11" fmla="*/ 789 h 789"/>
                <a:gd name="T12" fmla="*/ 32 w 491"/>
                <a:gd name="T13" fmla="*/ 789 h 789"/>
                <a:gd name="T14" fmla="*/ 105 w 491"/>
                <a:gd name="T15" fmla="*/ 483 h 789"/>
                <a:gd name="T16" fmla="*/ 463 w 491"/>
                <a:gd name="T17" fmla="*/ 37 h 789"/>
                <a:gd name="T18" fmla="*/ 477 w 491"/>
                <a:gd name="T19" fmla="*/ 34 h 789"/>
                <a:gd name="T20" fmla="*/ 489 w 491"/>
                <a:gd name="T21" fmla="*/ 1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789">
                  <a:moveTo>
                    <a:pt x="489" y="14"/>
                  </a:moveTo>
                  <a:cubicBezTo>
                    <a:pt x="487" y="6"/>
                    <a:pt x="479" y="0"/>
                    <a:pt x="470" y="2"/>
                  </a:cubicBezTo>
                  <a:cubicBezTo>
                    <a:pt x="375" y="25"/>
                    <a:pt x="291" y="85"/>
                    <a:pt x="219" y="181"/>
                  </a:cubicBezTo>
                  <a:cubicBezTo>
                    <a:pt x="163" y="257"/>
                    <a:pt x="114" y="355"/>
                    <a:pt x="74" y="473"/>
                  </a:cubicBezTo>
                  <a:cubicBezTo>
                    <a:pt x="33" y="596"/>
                    <a:pt x="11" y="715"/>
                    <a:pt x="0" y="789"/>
                  </a:cubicBezTo>
                  <a:cubicBezTo>
                    <a:pt x="16" y="789"/>
                    <a:pt x="16" y="789"/>
                    <a:pt x="16" y="789"/>
                  </a:cubicBezTo>
                  <a:cubicBezTo>
                    <a:pt x="32" y="789"/>
                    <a:pt x="32" y="789"/>
                    <a:pt x="32" y="789"/>
                  </a:cubicBezTo>
                  <a:cubicBezTo>
                    <a:pt x="43" y="716"/>
                    <a:pt x="65" y="601"/>
                    <a:pt x="105" y="483"/>
                  </a:cubicBezTo>
                  <a:cubicBezTo>
                    <a:pt x="163" y="309"/>
                    <a:pt x="272" y="92"/>
                    <a:pt x="463" y="37"/>
                  </a:cubicBezTo>
                  <a:cubicBezTo>
                    <a:pt x="468" y="36"/>
                    <a:pt x="473" y="35"/>
                    <a:pt x="477" y="34"/>
                  </a:cubicBezTo>
                  <a:cubicBezTo>
                    <a:pt x="486" y="31"/>
                    <a:pt x="491" y="23"/>
                    <a:pt x="489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5282132" y="3311899"/>
              <a:ext cx="575928" cy="3557641"/>
            </a:xfrm>
            <a:custGeom>
              <a:avLst/>
              <a:gdLst>
                <a:gd name="T0" fmla="*/ 33 w 110"/>
                <a:gd name="T1" fmla="*/ 13 h 869"/>
                <a:gd name="T2" fmla="*/ 13 w 110"/>
                <a:gd name="T3" fmla="*/ 3 h 869"/>
                <a:gd name="T4" fmla="*/ 2 w 110"/>
                <a:gd name="T5" fmla="*/ 23 h 869"/>
                <a:gd name="T6" fmla="*/ 25 w 110"/>
                <a:gd name="T7" fmla="*/ 107 h 869"/>
                <a:gd name="T8" fmla="*/ 76 w 110"/>
                <a:gd name="T9" fmla="*/ 760 h 869"/>
                <a:gd name="T10" fmla="*/ 75 w 110"/>
                <a:gd name="T11" fmla="*/ 869 h 869"/>
                <a:gd name="T12" fmla="*/ 84 w 110"/>
                <a:gd name="T13" fmla="*/ 869 h 869"/>
                <a:gd name="T14" fmla="*/ 91 w 110"/>
                <a:gd name="T15" fmla="*/ 869 h 869"/>
                <a:gd name="T16" fmla="*/ 107 w 110"/>
                <a:gd name="T17" fmla="*/ 869 h 869"/>
                <a:gd name="T18" fmla="*/ 33 w 110"/>
                <a:gd name="T19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33" y="13"/>
                  </a:moveTo>
                  <a:cubicBezTo>
                    <a:pt x="30" y="5"/>
                    <a:pt x="21" y="0"/>
                    <a:pt x="13" y="3"/>
                  </a:cubicBezTo>
                  <a:cubicBezTo>
                    <a:pt x="4" y="6"/>
                    <a:pt x="0" y="15"/>
                    <a:pt x="2" y="23"/>
                  </a:cubicBezTo>
                  <a:cubicBezTo>
                    <a:pt x="11" y="48"/>
                    <a:pt x="18" y="77"/>
                    <a:pt x="25" y="107"/>
                  </a:cubicBezTo>
                  <a:cubicBezTo>
                    <a:pt x="66" y="301"/>
                    <a:pt x="75" y="580"/>
                    <a:pt x="76" y="760"/>
                  </a:cubicBezTo>
                  <a:cubicBezTo>
                    <a:pt x="76" y="803"/>
                    <a:pt x="76" y="840"/>
                    <a:pt x="75" y="869"/>
                  </a:cubicBezTo>
                  <a:cubicBezTo>
                    <a:pt x="84" y="869"/>
                    <a:pt x="84" y="869"/>
                    <a:pt x="84" y="869"/>
                  </a:cubicBezTo>
                  <a:cubicBezTo>
                    <a:pt x="91" y="869"/>
                    <a:pt x="91" y="869"/>
                    <a:pt x="91" y="869"/>
                  </a:cubicBezTo>
                  <a:cubicBezTo>
                    <a:pt x="107" y="869"/>
                    <a:pt x="107" y="869"/>
                    <a:pt x="107" y="869"/>
                  </a:cubicBezTo>
                  <a:cubicBezTo>
                    <a:pt x="110" y="693"/>
                    <a:pt x="108" y="246"/>
                    <a:pt x="33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9" tIns="34295" rIns="68589" bIns="34295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189916" y="3311899"/>
              <a:ext cx="575928" cy="3557641"/>
            </a:xfrm>
            <a:custGeom>
              <a:avLst/>
              <a:gdLst>
                <a:gd name="T0" fmla="*/ 97 w 110"/>
                <a:gd name="T1" fmla="*/ 3 h 869"/>
                <a:gd name="T2" fmla="*/ 77 w 110"/>
                <a:gd name="T3" fmla="*/ 13 h 869"/>
                <a:gd name="T4" fmla="*/ 2 w 110"/>
                <a:gd name="T5" fmla="*/ 869 h 869"/>
                <a:gd name="T6" fmla="*/ 19 w 110"/>
                <a:gd name="T7" fmla="*/ 869 h 869"/>
                <a:gd name="T8" fmla="*/ 26 w 110"/>
                <a:gd name="T9" fmla="*/ 869 h 869"/>
                <a:gd name="T10" fmla="*/ 35 w 110"/>
                <a:gd name="T11" fmla="*/ 869 h 869"/>
                <a:gd name="T12" fmla="*/ 34 w 110"/>
                <a:gd name="T13" fmla="*/ 760 h 869"/>
                <a:gd name="T14" fmla="*/ 85 w 110"/>
                <a:gd name="T15" fmla="*/ 107 h 869"/>
                <a:gd name="T16" fmla="*/ 107 w 110"/>
                <a:gd name="T17" fmla="*/ 23 h 869"/>
                <a:gd name="T18" fmla="*/ 97 w 110"/>
                <a:gd name="T19" fmla="*/ 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97" y="3"/>
                  </a:moveTo>
                  <a:cubicBezTo>
                    <a:pt x="89" y="0"/>
                    <a:pt x="80" y="5"/>
                    <a:pt x="77" y="13"/>
                  </a:cubicBezTo>
                  <a:cubicBezTo>
                    <a:pt x="1" y="246"/>
                    <a:pt x="0" y="693"/>
                    <a:pt x="2" y="869"/>
                  </a:cubicBezTo>
                  <a:cubicBezTo>
                    <a:pt x="19" y="869"/>
                    <a:pt x="19" y="869"/>
                    <a:pt x="19" y="869"/>
                  </a:cubicBezTo>
                  <a:cubicBezTo>
                    <a:pt x="26" y="869"/>
                    <a:pt x="26" y="869"/>
                    <a:pt x="26" y="869"/>
                  </a:cubicBezTo>
                  <a:cubicBezTo>
                    <a:pt x="35" y="869"/>
                    <a:pt x="35" y="869"/>
                    <a:pt x="35" y="869"/>
                  </a:cubicBezTo>
                  <a:cubicBezTo>
                    <a:pt x="34" y="840"/>
                    <a:pt x="34" y="803"/>
                    <a:pt x="34" y="760"/>
                  </a:cubicBezTo>
                  <a:cubicBezTo>
                    <a:pt x="35" y="580"/>
                    <a:pt x="44" y="301"/>
                    <a:pt x="85" y="107"/>
                  </a:cubicBezTo>
                  <a:cubicBezTo>
                    <a:pt x="92" y="77"/>
                    <a:pt x="99" y="48"/>
                    <a:pt x="107" y="23"/>
                  </a:cubicBezTo>
                  <a:cubicBezTo>
                    <a:pt x="110" y="15"/>
                    <a:pt x="105" y="6"/>
                    <a:pt x="97" y="3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lang="zh-CN" altLang="en-US"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865026" y="3123618"/>
            <a:ext cx="726357" cy="726357"/>
            <a:chOff x="8496978" y="3655797"/>
            <a:chExt cx="691437" cy="691437"/>
          </a:xfrm>
        </p:grpSpPr>
        <p:sp>
          <p:nvSpPr>
            <p:cNvPr id="30" name="椭圆 29"/>
            <p:cNvSpPr/>
            <p:nvPr/>
          </p:nvSpPr>
          <p:spPr>
            <a:xfrm>
              <a:off x="8496978" y="3655797"/>
              <a:ext cx="691437" cy="6914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8679377" y="3842881"/>
              <a:ext cx="316909" cy="316909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endParaRPr lang="zh-CN" altLang="en-US" sz="1800">
                <a:solidFill>
                  <a:srgbClr val="D8D8D8">
                    <a:lumMod val="50000"/>
                  </a:srgbClr>
                </a:solidFill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4712263" y="4987181"/>
            <a:ext cx="485751" cy="485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lang="zh-CN" alt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Calibri" panose="020F050202020403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652999" y="4226775"/>
            <a:ext cx="213368" cy="213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lang="zh-CN" alt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6000258" y="3663087"/>
            <a:ext cx="302579" cy="30257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vert="horz" wrap="square" lIns="68589" tIns="34295" rIns="68589" bIns="34295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lang="zh-CN" altLang="en-US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220039" y="5079065"/>
            <a:ext cx="349559" cy="34955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zh-CN" altLang="en-US" sz="180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753885" y="3489069"/>
            <a:ext cx="213368" cy="2133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9" name="TextBox 65"/>
          <p:cNvSpPr txBox="1"/>
          <p:nvPr/>
        </p:nvSpPr>
        <p:spPr>
          <a:xfrm>
            <a:off x="2096414" y="2223371"/>
            <a:ext cx="2908474" cy="438576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r>
              <a:rPr lang="zh-CN" altLang="en-US" sz="24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中国打破制裁的条件</a:t>
            </a:r>
            <a:endParaRPr lang="en-US" altLang="zh-CN" sz="24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2" name="TextBox 69"/>
          <p:cNvSpPr txBox="1"/>
          <p:nvPr/>
        </p:nvSpPr>
        <p:spPr>
          <a:xfrm>
            <a:off x="6917973" y="1490387"/>
            <a:ext cx="2908474" cy="512442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中国打破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西方的制裁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TextBox 73"/>
          <p:cNvSpPr txBox="1"/>
          <p:nvPr/>
        </p:nvSpPr>
        <p:spPr>
          <a:xfrm>
            <a:off x="1660406" y="4114171"/>
            <a:ext cx="2600698" cy="438576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r>
              <a:rPr lang="zh-CN" altLang="en-US" sz="24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美国对中国的制裁</a:t>
            </a:r>
            <a:endParaRPr lang="en-US" altLang="zh-CN" sz="24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TextBox 71"/>
          <p:cNvSpPr txBox="1"/>
          <p:nvPr/>
        </p:nvSpPr>
        <p:spPr>
          <a:xfrm>
            <a:off x="8045865" y="4051175"/>
            <a:ext cx="2687371" cy="807907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改善与日本、西欧、</a:t>
            </a:r>
            <a:endParaRPr lang="en-US" altLang="zh-CN" sz="24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美国的关系</a:t>
            </a:r>
            <a:endParaRPr lang="zh-CN" altLang="en-US" sz="24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101985" y="4171328"/>
            <a:ext cx="198271" cy="1982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zh-CN" altLang="en-US" sz="1800">
              <a:solidFill>
                <a:srgbClr val="D8D8D8">
                  <a:lumMod val="50000"/>
                </a:srgbClr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546602" y="2079481"/>
            <a:ext cx="726357" cy="726357"/>
            <a:chOff x="6290016" y="2661857"/>
            <a:chExt cx="691437" cy="691437"/>
          </a:xfrm>
        </p:grpSpPr>
        <p:sp>
          <p:nvSpPr>
            <p:cNvPr id="74" name="椭圆 73"/>
            <p:cNvSpPr/>
            <p:nvPr/>
          </p:nvSpPr>
          <p:spPr>
            <a:xfrm>
              <a:off x="6290016" y="2661857"/>
              <a:ext cx="691437" cy="6914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</a:ln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lang="zh-CN" altLang="en-US"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75" name="Shape 4392"/>
            <p:cNvSpPr/>
            <p:nvPr/>
          </p:nvSpPr>
          <p:spPr>
            <a:xfrm>
              <a:off x="6499026" y="2881732"/>
              <a:ext cx="288032" cy="259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0" y="9600"/>
                  </a:moveTo>
                  <a:lnTo>
                    <a:pt x="18360" y="6000"/>
                  </a:lnTo>
                  <a:lnTo>
                    <a:pt x="16200" y="6000"/>
                  </a:lnTo>
                  <a:lnTo>
                    <a:pt x="16200" y="9600"/>
                  </a:lnTo>
                  <a:lnTo>
                    <a:pt x="12961" y="9600"/>
                  </a:lnTo>
                  <a:lnTo>
                    <a:pt x="12961" y="12000"/>
                  </a:lnTo>
                  <a:lnTo>
                    <a:pt x="16200" y="12000"/>
                  </a:lnTo>
                  <a:lnTo>
                    <a:pt x="16200" y="15600"/>
                  </a:lnTo>
                  <a:lnTo>
                    <a:pt x="18360" y="15600"/>
                  </a:lnTo>
                  <a:lnTo>
                    <a:pt x="18360" y="12000"/>
                  </a:lnTo>
                  <a:lnTo>
                    <a:pt x="21600" y="12000"/>
                  </a:lnTo>
                  <a:lnTo>
                    <a:pt x="21600" y="9600"/>
                  </a:lnTo>
                  <a:cubicBezTo>
                    <a:pt x="21600" y="9600"/>
                    <a:pt x="18360" y="9600"/>
                    <a:pt x="18360" y="9600"/>
                  </a:cubicBezTo>
                  <a:close/>
                  <a:moveTo>
                    <a:pt x="13368" y="16137"/>
                  </a:moveTo>
                  <a:cubicBezTo>
                    <a:pt x="10677" y="15059"/>
                    <a:pt x="9817" y="14150"/>
                    <a:pt x="9817" y="12203"/>
                  </a:cubicBezTo>
                  <a:cubicBezTo>
                    <a:pt x="9817" y="11034"/>
                    <a:pt x="10638" y="11415"/>
                    <a:pt x="11000" y="9274"/>
                  </a:cubicBezTo>
                  <a:cubicBezTo>
                    <a:pt x="11149" y="8387"/>
                    <a:pt x="11875" y="9260"/>
                    <a:pt x="12013" y="7233"/>
                  </a:cubicBezTo>
                  <a:cubicBezTo>
                    <a:pt x="12013" y="6425"/>
                    <a:pt x="11617" y="6224"/>
                    <a:pt x="11617" y="6224"/>
                  </a:cubicBezTo>
                  <a:cubicBezTo>
                    <a:pt x="11617" y="6224"/>
                    <a:pt x="11819" y="5028"/>
                    <a:pt x="11897" y="4109"/>
                  </a:cubicBezTo>
                  <a:cubicBezTo>
                    <a:pt x="11995" y="2962"/>
                    <a:pt x="11295" y="0"/>
                    <a:pt x="7560" y="0"/>
                  </a:cubicBezTo>
                  <a:cubicBezTo>
                    <a:pt x="3826" y="0"/>
                    <a:pt x="3125" y="2962"/>
                    <a:pt x="3223" y="4109"/>
                  </a:cubicBezTo>
                  <a:cubicBezTo>
                    <a:pt x="3302" y="5028"/>
                    <a:pt x="3504" y="6224"/>
                    <a:pt x="3504" y="6224"/>
                  </a:cubicBezTo>
                  <a:cubicBezTo>
                    <a:pt x="3504" y="6224"/>
                    <a:pt x="3107" y="6425"/>
                    <a:pt x="3107" y="7233"/>
                  </a:cubicBezTo>
                  <a:cubicBezTo>
                    <a:pt x="3246" y="9260"/>
                    <a:pt x="3972" y="8387"/>
                    <a:pt x="4121" y="9274"/>
                  </a:cubicBezTo>
                  <a:cubicBezTo>
                    <a:pt x="4483" y="11415"/>
                    <a:pt x="5303" y="11034"/>
                    <a:pt x="5303" y="12203"/>
                  </a:cubicBezTo>
                  <a:cubicBezTo>
                    <a:pt x="5303" y="14150"/>
                    <a:pt x="4444" y="15059"/>
                    <a:pt x="1753" y="16137"/>
                  </a:cubicBezTo>
                  <a:cubicBezTo>
                    <a:pt x="1429" y="16267"/>
                    <a:pt x="657" y="16469"/>
                    <a:pt x="0" y="16784"/>
                  </a:cubicBezTo>
                  <a:lnTo>
                    <a:pt x="0" y="21600"/>
                  </a:lnTo>
                  <a:lnTo>
                    <a:pt x="17281" y="21600"/>
                  </a:lnTo>
                  <a:cubicBezTo>
                    <a:pt x="17281" y="21600"/>
                    <a:pt x="17281" y="19825"/>
                    <a:pt x="17281" y="19073"/>
                  </a:cubicBezTo>
                  <a:cubicBezTo>
                    <a:pt x="17281" y="18321"/>
                    <a:pt x="16066" y="17219"/>
                    <a:pt x="13368" y="161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265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013570" y="2089574"/>
            <a:ext cx="726357" cy="726357"/>
            <a:chOff x="4830686" y="2671465"/>
            <a:chExt cx="691437" cy="691437"/>
          </a:xfrm>
        </p:grpSpPr>
        <p:sp>
          <p:nvSpPr>
            <p:cNvPr id="77" name="椭圆 76"/>
            <p:cNvSpPr/>
            <p:nvPr/>
          </p:nvSpPr>
          <p:spPr>
            <a:xfrm>
              <a:off x="4830686" y="2671465"/>
              <a:ext cx="691437" cy="6914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68589" tIns="34295" rIns="68589" bIns="34295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lang="zh-CN" altLang="en-US"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78" name="Shape 4513"/>
            <p:cNvSpPr/>
            <p:nvPr/>
          </p:nvSpPr>
          <p:spPr>
            <a:xfrm>
              <a:off x="5049534" y="2888389"/>
              <a:ext cx="297364" cy="25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265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683330" y="3232574"/>
            <a:ext cx="726357" cy="726357"/>
            <a:chOff x="2612475" y="3759513"/>
            <a:chExt cx="691437" cy="691437"/>
          </a:xfrm>
        </p:grpSpPr>
        <p:sp>
          <p:nvSpPr>
            <p:cNvPr id="80" name="椭圆 79"/>
            <p:cNvSpPr/>
            <p:nvPr/>
          </p:nvSpPr>
          <p:spPr>
            <a:xfrm>
              <a:off x="2612475" y="3759513"/>
              <a:ext cx="691437" cy="6914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4A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lang="zh-CN" altLang="en-US"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Calibri" panose="020F0502020204030204" pitchFamily="34" charset="0"/>
              </a:endParaRPr>
            </a:p>
          </p:txBody>
        </p:sp>
        <p:sp>
          <p:nvSpPr>
            <p:cNvPr id="81" name="Shape 4391"/>
            <p:cNvSpPr/>
            <p:nvPr/>
          </p:nvSpPr>
          <p:spPr>
            <a:xfrm>
              <a:off x="2876563" y="4005063"/>
              <a:ext cx="238087" cy="18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2" y="9208"/>
                  </a:moveTo>
                  <a:lnTo>
                    <a:pt x="14432" y="14123"/>
                  </a:lnTo>
                  <a:lnTo>
                    <a:pt x="21600" y="6923"/>
                  </a:lnTo>
                  <a:lnTo>
                    <a:pt x="14432" y="0"/>
                  </a:lnTo>
                  <a:lnTo>
                    <a:pt x="14432" y="4335"/>
                  </a:lnTo>
                  <a:cubicBezTo>
                    <a:pt x="5725" y="4335"/>
                    <a:pt x="5725" y="15369"/>
                    <a:pt x="5725" y="15369"/>
                  </a:cubicBezTo>
                  <a:cubicBezTo>
                    <a:pt x="8188" y="10180"/>
                    <a:pt x="9706" y="9208"/>
                    <a:pt x="14432" y="9208"/>
                  </a:cubicBezTo>
                  <a:close/>
                  <a:moveTo>
                    <a:pt x="16200" y="18831"/>
                  </a:moveTo>
                  <a:lnTo>
                    <a:pt x="2160" y="18831"/>
                  </a:lnTo>
                  <a:lnTo>
                    <a:pt x="2160" y="6369"/>
                  </a:lnTo>
                  <a:lnTo>
                    <a:pt x="4963" y="6369"/>
                  </a:lnTo>
                  <a:cubicBezTo>
                    <a:pt x="4963" y="6369"/>
                    <a:pt x="5708" y="5128"/>
                    <a:pt x="7306" y="3600"/>
                  </a:cubicBezTo>
                  <a:lnTo>
                    <a:pt x="1081" y="3600"/>
                  </a:lnTo>
                  <a:cubicBezTo>
                    <a:pt x="484" y="3600"/>
                    <a:pt x="0" y="4220"/>
                    <a:pt x="0" y="4984"/>
                  </a:cubicBezTo>
                  <a:lnTo>
                    <a:pt x="0" y="20216"/>
                  </a:lnTo>
                  <a:cubicBezTo>
                    <a:pt x="0" y="20981"/>
                    <a:pt x="484" y="21600"/>
                    <a:pt x="1081" y="21600"/>
                  </a:cubicBezTo>
                  <a:lnTo>
                    <a:pt x="17280" y="21600"/>
                  </a:lnTo>
                  <a:cubicBezTo>
                    <a:pt x="17877" y="21600"/>
                    <a:pt x="18360" y="20981"/>
                    <a:pt x="18360" y="20216"/>
                  </a:cubicBezTo>
                  <a:lnTo>
                    <a:pt x="18360" y="15028"/>
                  </a:lnTo>
                  <a:lnTo>
                    <a:pt x="16200" y="17306"/>
                  </a:lnTo>
                  <a:cubicBezTo>
                    <a:pt x="16200" y="17306"/>
                    <a:pt x="16200" y="18831"/>
                    <a:pt x="16200" y="1883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265" fontAlgn="auto">
                <a:spcBef>
                  <a:spcPts val="0"/>
                </a:spcBef>
                <a:spcAft>
                  <a:spcPts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4" y="642663"/>
            <a:ext cx="4488056" cy="73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0" y="620437"/>
            <a:ext cx="488059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11" y="4107782"/>
            <a:ext cx="2871788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401" y="1410692"/>
            <a:ext cx="2967046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059" y="4051175"/>
            <a:ext cx="2871788" cy="80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"/>
          <p:cNvSpPr/>
          <p:nvPr/>
        </p:nvSpPr>
        <p:spPr>
          <a:xfrm flipV="1">
            <a:off x="1043462" y="648740"/>
            <a:ext cx="4988221" cy="73544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462" y="723977"/>
            <a:ext cx="536561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）经受苏东剧变的考验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53967" y="2416029"/>
            <a:ext cx="2927757" cy="262575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677298" y="2315010"/>
            <a:ext cx="426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latin typeface="+mn-ea"/>
                <a:ea typeface="+mn-ea"/>
              </a:rPr>
              <a:t>要</a:t>
            </a:r>
            <a:r>
              <a:rPr lang="zh-CN" altLang="zh-CN" sz="2400" dirty="0">
                <a:latin typeface="+mn-ea"/>
                <a:ea typeface="+mn-ea"/>
              </a:rPr>
              <a:t>在多极化的进程</a:t>
            </a:r>
            <a:r>
              <a:rPr lang="zh-CN" altLang="zh-CN" sz="2400" dirty="0" smtClean="0">
                <a:latin typeface="+mn-ea"/>
                <a:ea typeface="+mn-ea"/>
              </a:rPr>
              <a:t>中发挥</a:t>
            </a:r>
            <a:r>
              <a:rPr lang="zh-CN" altLang="zh-CN" sz="2400" dirty="0">
                <a:latin typeface="+mn-ea"/>
                <a:ea typeface="+mn-ea"/>
              </a:rPr>
              <a:t>作用</a:t>
            </a:r>
            <a:r>
              <a:rPr lang="zh-CN" altLang="zh-CN" sz="2400" dirty="0" smtClean="0">
                <a:latin typeface="+mn-ea"/>
                <a:ea typeface="+mn-ea"/>
              </a:rPr>
              <a:t>，继续</a:t>
            </a:r>
            <a:r>
              <a:rPr lang="zh-CN" altLang="zh-CN" sz="2400" dirty="0">
                <a:latin typeface="+mn-ea"/>
                <a:ea typeface="+mn-ea"/>
              </a:rPr>
              <a:t>反对霸权主义、强权政治，建立</a:t>
            </a:r>
            <a:r>
              <a:rPr lang="zh-CN" altLang="zh-CN" sz="2400" dirty="0" smtClean="0">
                <a:latin typeface="+mn-ea"/>
                <a:ea typeface="+mn-ea"/>
              </a:rPr>
              <a:t>国际</a:t>
            </a:r>
            <a:r>
              <a:rPr lang="zh-CN" altLang="zh-CN" sz="2400" dirty="0">
                <a:latin typeface="+mn-ea"/>
                <a:ea typeface="+mn-ea"/>
              </a:rPr>
              <a:t>政治经济新秩序</a:t>
            </a:r>
            <a:r>
              <a:rPr lang="zh-CN" altLang="zh-CN" sz="2400" dirty="0" smtClean="0">
                <a:latin typeface="+mn-ea"/>
                <a:ea typeface="+mn-ea"/>
              </a:rPr>
              <a:t>。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38" y="2013358"/>
            <a:ext cx="4429917" cy="180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316480" y="3430905"/>
            <a:ext cx="7397115" cy="1198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为什么说中共十一届三中全会是新中国成立以来的伟大历史转折</a:t>
            </a:r>
            <a:r>
              <a:rPr lang="zh-CN" altLang="zh-CN" sz="3200" b="1" dirty="0">
                <a:latin typeface="Times New Roman" panose="02020603050405020304" pitchFamily="18" charset="0"/>
              </a:rPr>
              <a:t>?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14850" y="1012371"/>
            <a:ext cx="3619500" cy="1483179"/>
          </a:xfrm>
          <a:prstGeom prst="ellipse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132" name="矩形 1"/>
          <p:cNvSpPr>
            <a:spLocks noChangeArrowheads="1"/>
          </p:cNvSpPr>
          <p:nvPr/>
        </p:nvSpPr>
        <p:spPr bwMode="auto">
          <a:xfrm>
            <a:off x="5426982" y="1362223"/>
            <a:ext cx="15696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思考题</a:t>
            </a:r>
            <a:endParaRPr lang="zh-CN" altLang="en-US" sz="3600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143125" y="3019425"/>
            <a:ext cx="8491538" cy="3354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、刘廷和：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苏东剧变主要原因探析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，山东大学出版社。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、郑必坚：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邓小平理论基本问题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，中共中央党校出版社。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3200" dirty="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06686" y="938893"/>
            <a:ext cx="3710214" cy="1510393"/>
          </a:xfrm>
          <a:prstGeom prst="ellipse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0942" y="1371014"/>
            <a:ext cx="2334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ea typeface="+mn-ea"/>
              </a:rPr>
              <a:t>参考文献</a:t>
            </a:r>
            <a:endParaRPr lang="zh-CN" altLang="en-US" sz="36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57400" y="2160588"/>
            <a:ext cx="8048625" cy="1862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1500" b="1" dirty="0">
                <a:solidFill>
                  <a:srgbClr val="2E2E2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you!</a:t>
            </a:r>
            <a:endParaRPr lang="zh-CN" altLang="en-US" sz="11500" b="1" dirty="0">
              <a:solidFill>
                <a:srgbClr val="2E2E2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Oval 1085"/>
          <p:cNvSpPr/>
          <p:nvPr/>
        </p:nvSpPr>
        <p:spPr>
          <a:xfrm>
            <a:off x="11731625" y="5392738"/>
            <a:ext cx="128588" cy="1285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>
              <a:defRPr/>
            </a:pPr>
            <a:endParaRPr lang="id-ID" altLang="zh-CN" sz="120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953000" y="5775325"/>
            <a:ext cx="6303963" cy="0"/>
          </a:xfrm>
          <a:prstGeom prst="line">
            <a:avLst/>
          </a:prstGeom>
          <a:ln>
            <a:solidFill>
              <a:srgbClr val="2E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785963" y="465773"/>
            <a:ext cx="2114550" cy="650875"/>
          </a:xfrm>
          <a:prstGeom prst="roundRect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Freeform 5"/>
          <p:cNvSpPr/>
          <p:nvPr/>
        </p:nvSpPr>
        <p:spPr bwMode="auto">
          <a:xfrm>
            <a:off x="3976688" y="3629025"/>
            <a:ext cx="2041525" cy="1816100"/>
          </a:xfrm>
          <a:custGeom>
            <a:avLst/>
            <a:gdLst>
              <a:gd name="T0" fmla="*/ 646 w 861"/>
              <a:gd name="T1" fmla="*/ 430 h 861"/>
              <a:gd name="T2" fmla="*/ 430 w 861"/>
              <a:gd name="T3" fmla="*/ 645 h 861"/>
              <a:gd name="T4" fmla="*/ 215 w 861"/>
              <a:gd name="T5" fmla="*/ 430 h 861"/>
              <a:gd name="T6" fmla="*/ 430 w 861"/>
              <a:gd name="T7" fmla="*/ 215 h 861"/>
              <a:gd name="T8" fmla="*/ 488 w 861"/>
              <a:gd name="T9" fmla="*/ 223 h 861"/>
              <a:gd name="T10" fmla="*/ 418 w 861"/>
              <a:gd name="T11" fmla="*/ 0 h 861"/>
              <a:gd name="T12" fmla="*/ 0 w 861"/>
              <a:gd name="T13" fmla="*/ 430 h 861"/>
              <a:gd name="T14" fmla="*/ 430 w 861"/>
              <a:gd name="T15" fmla="*/ 861 h 861"/>
              <a:gd name="T16" fmla="*/ 861 w 861"/>
              <a:gd name="T17" fmla="*/ 430 h 861"/>
              <a:gd name="T18" fmla="*/ 742 w 861"/>
              <a:gd name="T19" fmla="*/ 133 h 861"/>
              <a:gd name="T20" fmla="*/ 590 w 861"/>
              <a:gd name="T21" fmla="*/ 286 h 861"/>
              <a:gd name="T22" fmla="*/ 646 w 861"/>
              <a:gd name="T23" fmla="*/ 43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srgbClr val="EDB4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6"/>
          <p:cNvSpPr/>
          <p:nvPr/>
        </p:nvSpPr>
        <p:spPr bwMode="auto">
          <a:xfrm>
            <a:off x="4992688" y="2401888"/>
            <a:ext cx="2187575" cy="1852612"/>
          </a:xfrm>
          <a:custGeom>
            <a:avLst/>
            <a:gdLst>
              <a:gd name="T0" fmla="*/ 2147483647 w 861"/>
              <a:gd name="T1" fmla="*/ 2147483647 h 750"/>
              <a:gd name="T2" fmla="*/ 2147483647 w 861"/>
              <a:gd name="T3" fmla="*/ 2147483647 h 750"/>
              <a:gd name="T4" fmla="*/ 2147483647 w 861"/>
              <a:gd name="T5" fmla="*/ 2147483647 h 750"/>
              <a:gd name="T6" fmla="*/ 2147483647 w 861"/>
              <a:gd name="T7" fmla="*/ 0 h 750"/>
              <a:gd name="T8" fmla="*/ 0 w 861"/>
              <a:gd name="T9" fmla="*/ 2147483647 h 750"/>
              <a:gd name="T10" fmla="*/ 949854972 w 861"/>
              <a:gd name="T11" fmla="*/ 2147483647 h 750"/>
              <a:gd name="T12" fmla="*/ 949854972 w 861"/>
              <a:gd name="T13" fmla="*/ 2147483647 h 750"/>
              <a:gd name="T14" fmla="*/ 1044842685 w 861"/>
              <a:gd name="T15" fmla="*/ 2147483647 h 750"/>
              <a:gd name="T16" fmla="*/ 2147483647 w 861"/>
              <a:gd name="T17" fmla="*/ 2147483647 h 750"/>
              <a:gd name="T18" fmla="*/ 2147483647 w 861"/>
              <a:gd name="T19" fmla="*/ 2147483647 h 750"/>
              <a:gd name="T20" fmla="*/ 2147483647 w 861"/>
              <a:gd name="T21" fmla="*/ 2147483647 h 750"/>
              <a:gd name="T22" fmla="*/ 1701825440 w 861"/>
              <a:gd name="T23" fmla="*/ 2147483647 h 750"/>
              <a:gd name="T24" fmla="*/ 2147483647 w 861"/>
              <a:gd name="T25" fmla="*/ 1704307679 h 750"/>
              <a:gd name="T26" fmla="*/ 2147483647 w 861"/>
              <a:gd name="T27" fmla="*/ 2147483647 h 750"/>
              <a:gd name="T28" fmla="*/ 2147483647 w 861"/>
              <a:gd name="T29" fmla="*/ 2147483647 h 750"/>
              <a:gd name="T30" fmla="*/ 2147483647 w 861"/>
              <a:gd name="T31" fmla="*/ 2147483647 h 750"/>
              <a:gd name="T32" fmla="*/ 2147483647 w 861"/>
              <a:gd name="T33" fmla="*/ 2147483647 h 750"/>
              <a:gd name="T34" fmla="*/ 2147483647 w 861"/>
              <a:gd name="T35" fmla="*/ 2147483647 h 750"/>
              <a:gd name="T36" fmla="*/ 2147483647 w 861"/>
              <a:gd name="T37" fmla="*/ 2147483647 h 750"/>
              <a:gd name="T38" fmla="*/ 2147483647 w 861"/>
              <a:gd name="T39" fmla="*/ 2147483647 h 75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61"/>
              <a:gd name="T61" fmla="*/ 0 h 750"/>
              <a:gd name="T62" fmla="*/ 861 w 861"/>
              <a:gd name="T63" fmla="*/ 750 h 75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7"/>
          <p:cNvSpPr/>
          <p:nvPr/>
        </p:nvSpPr>
        <p:spPr bwMode="auto">
          <a:xfrm>
            <a:off x="6169025" y="3629025"/>
            <a:ext cx="2046288" cy="1878013"/>
          </a:xfrm>
          <a:custGeom>
            <a:avLst/>
            <a:gdLst>
              <a:gd name="T0" fmla="*/ 443 w 862"/>
              <a:gd name="T1" fmla="*/ 0 h 861"/>
              <a:gd name="T2" fmla="*/ 373 w 862"/>
              <a:gd name="T3" fmla="*/ 223 h 861"/>
              <a:gd name="T4" fmla="*/ 431 w 862"/>
              <a:gd name="T5" fmla="*/ 215 h 861"/>
              <a:gd name="T6" fmla="*/ 646 w 862"/>
              <a:gd name="T7" fmla="*/ 430 h 861"/>
              <a:gd name="T8" fmla="*/ 431 w 862"/>
              <a:gd name="T9" fmla="*/ 645 h 861"/>
              <a:gd name="T10" fmla="*/ 216 w 862"/>
              <a:gd name="T11" fmla="*/ 430 h 861"/>
              <a:gd name="T12" fmla="*/ 264 w 862"/>
              <a:gd name="T13" fmla="*/ 294 h 861"/>
              <a:gd name="T14" fmla="*/ 106 w 862"/>
              <a:gd name="T15" fmla="*/ 147 h 861"/>
              <a:gd name="T16" fmla="*/ 0 w 862"/>
              <a:gd name="T17" fmla="*/ 430 h 861"/>
              <a:gd name="T18" fmla="*/ 431 w 862"/>
              <a:gd name="T19" fmla="*/ 861 h 861"/>
              <a:gd name="T20" fmla="*/ 862 w 862"/>
              <a:gd name="T21" fmla="*/ 430 h 861"/>
              <a:gd name="T22" fmla="*/ 443 w 862"/>
              <a:gd name="T23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5780088" y="3070225"/>
            <a:ext cx="531812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id-ID" altLang="zh-CN" sz="4400" b="1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id-ID" altLang="zh-CN" sz="4400" b="1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4652963" y="4152900"/>
            <a:ext cx="531812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id-ID" altLang="zh-CN" sz="4400" b="1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altLang="zh-CN" sz="4400" b="1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0"/>
          <p:cNvSpPr txBox="1">
            <a:spLocks noChangeArrowheads="1"/>
          </p:cNvSpPr>
          <p:nvPr/>
        </p:nvSpPr>
        <p:spPr bwMode="auto">
          <a:xfrm>
            <a:off x="6932613" y="4183063"/>
            <a:ext cx="533400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id-ID" altLang="zh-CN" sz="4400" b="1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altLang="zh-CN" sz="4400" b="1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" name="Group 21"/>
          <p:cNvGrpSpPr/>
          <p:nvPr/>
        </p:nvGrpSpPr>
        <p:grpSpPr bwMode="auto">
          <a:xfrm>
            <a:off x="1483360" y="2025968"/>
            <a:ext cx="2239963" cy="712787"/>
            <a:chOff x="1495400" y="2500212"/>
            <a:chExt cx="2240269" cy="712882"/>
          </a:xfrm>
        </p:grpSpPr>
        <p:sp>
          <p:nvSpPr>
            <p:cNvPr id="21525" name="TextBox 22"/>
            <p:cNvSpPr txBox="1">
              <a:spLocks noChangeArrowheads="1"/>
            </p:cNvSpPr>
            <p:nvPr/>
          </p:nvSpPr>
          <p:spPr bwMode="auto">
            <a:xfrm>
              <a:off x="3550913" y="2500212"/>
              <a:ext cx="184756" cy="3693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/>
              <a:endParaRPr lang="id-ID" altLang="zh-CN" b="1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26" name="TextBox 23"/>
            <p:cNvSpPr txBox="1">
              <a:spLocks noChangeArrowheads="1"/>
            </p:cNvSpPr>
            <p:nvPr/>
          </p:nvSpPr>
          <p:spPr bwMode="auto">
            <a:xfrm>
              <a:off x="1495400" y="2876423"/>
              <a:ext cx="2240269" cy="3366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>
                <a:lnSpc>
                  <a:spcPct val="150000"/>
                </a:lnSpc>
              </a:pPr>
              <a:endParaRPr lang="en-US" altLang="zh-CN" sz="120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18" name="TextBox 26"/>
          <p:cNvSpPr txBox="1">
            <a:spLocks noChangeArrowheads="1"/>
          </p:cNvSpPr>
          <p:nvPr/>
        </p:nvSpPr>
        <p:spPr bwMode="auto">
          <a:xfrm>
            <a:off x="503338" y="3406102"/>
            <a:ext cx="37834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860D"/>
              </a:buClr>
              <a:buSzPct val="50000"/>
            </a:pPr>
            <a:r>
              <a:rPr lang="zh-CN" altLang="en-US" sz="2800" b="1" dirty="0" smtClean="0">
                <a:solidFill>
                  <a:srgbClr val="1F1F1F"/>
                </a:solidFill>
                <a:latin typeface="+mn-ea"/>
                <a:ea typeface="+mn-ea"/>
              </a:rPr>
              <a:t>政治领域的波折与应对</a:t>
            </a:r>
            <a:endParaRPr lang="zh-CN" altLang="en-US" sz="2800" b="1" dirty="0">
              <a:solidFill>
                <a:srgbClr val="1F1F1F"/>
              </a:solidFill>
              <a:latin typeface="+mn-ea"/>
              <a:ea typeface="+mn-ea"/>
            </a:endParaRPr>
          </a:p>
        </p:txBody>
      </p:sp>
      <p:sp>
        <p:nvSpPr>
          <p:cNvPr id="21520" name="TextBox 32"/>
          <p:cNvSpPr txBox="1">
            <a:spLocks noChangeArrowheads="1"/>
          </p:cNvSpPr>
          <p:nvPr/>
        </p:nvSpPr>
        <p:spPr bwMode="auto">
          <a:xfrm>
            <a:off x="4791570" y="471488"/>
            <a:ext cx="223996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 dirty="0">
                <a:solidFill>
                  <a:srgbClr val="1F1F1F"/>
                </a:solidFill>
                <a:latin typeface="+mj-ea"/>
                <a:ea typeface="+mj-ea"/>
              </a:rPr>
              <a:t>主要内容</a:t>
            </a:r>
            <a:endParaRPr lang="zh-CN" altLang="en-US" sz="3600" b="1" dirty="0">
              <a:solidFill>
                <a:srgbClr val="1F1F1F"/>
              </a:solidFill>
              <a:latin typeface="+mj-ea"/>
              <a:ea typeface="+mj-ea"/>
            </a:endParaRPr>
          </a:p>
        </p:txBody>
      </p:sp>
      <p:sp>
        <p:nvSpPr>
          <p:cNvPr id="21521" name="矩形 2"/>
          <p:cNvSpPr>
            <a:spLocks noChangeArrowheads="1"/>
          </p:cNvSpPr>
          <p:nvPr/>
        </p:nvSpPr>
        <p:spPr bwMode="auto">
          <a:xfrm>
            <a:off x="8064310" y="4659640"/>
            <a:ext cx="35081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国际</a:t>
            </a:r>
            <a:r>
              <a:rPr lang="zh-CN" altLang="en-US" sz="2800" b="1" dirty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变</a:t>
            </a:r>
            <a:r>
              <a:rPr lang="zh-CN" altLang="en-US" sz="2800" b="1" dirty="0" smtClean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局的考验</a:t>
            </a:r>
            <a:endParaRPr lang="zh-CN" altLang="en-US" sz="2800" b="1" dirty="0">
              <a:solidFill>
                <a:srgbClr val="1F1F1F"/>
              </a:solidFill>
              <a:latin typeface="+mn-ea"/>
              <a:ea typeface="+mn-ea"/>
              <a:cs typeface="华文楷体" panose="0201060004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380602" y="4581437"/>
            <a:ext cx="2818701" cy="74312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87229" y="3266075"/>
            <a:ext cx="3615655" cy="743863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2885754" y="1682670"/>
            <a:ext cx="3754700" cy="6865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2885754" y="1764358"/>
            <a:ext cx="37547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860D"/>
              </a:buClr>
              <a:buSzPct val="50000"/>
            </a:pPr>
            <a:r>
              <a:rPr lang="zh-CN" altLang="en-US" sz="2800" b="1" dirty="0" smtClean="0">
                <a:solidFill>
                  <a:srgbClr val="1F1F1F"/>
                </a:solidFill>
                <a:latin typeface="+mn-ea"/>
                <a:ea typeface="+mn-ea"/>
              </a:rPr>
              <a:t>经济领域的波折与应对</a:t>
            </a:r>
            <a:endParaRPr lang="zh-CN" altLang="en-US" sz="2800" b="1" dirty="0">
              <a:solidFill>
                <a:srgbClr val="1F1F1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3087688" y="3502025"/>
            <a:ext cx="6273800" cy="150685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635625" y="647700"/>
            <a:ext cx="995363" cy="264795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600" dirty="0">
                <a:solidFill>
                  <a:srgbClr val="2E2E2E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en-US" altLang="zh-CN" sz="16600" dirty="0">
              <a:solidFill>
                <a:srgbClr val="2E2E2E"/>
              </a:solidFill>
              <a:effectLst>
                <a:outerShdw blurRad="63500" dist="50800" dir="2700000" algn="tl" rotWithShape="0">
                  <a:prstClr val="black">
                    <a:alpha val="50000"/>
                  </a:prst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40438" y="3363913"/>
            <a:ext cx="184150" cy="1308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7200">
              <a:solidFill>
                <a:srgbClr val="3636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51413" y="627063"/>
            <a:ext cx="2466975" cy="2465387"/>
          </a:xfrm>
          <a:prstGeom prst="ellipse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8" name="文本框 93"/>
          <p:cNvSpPr txBox="1">
            <a:spLocks noChangeArrowheads="1"/>
          </p:cNvSpPr>
          <p:nvPr/>
        </p:nvSpPr>
        <p:spPr bwMode="auto">
          <a:xfrm>
            <a:off x="3294063" y="3770630"/>
            <a:ext cx="815657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 dirty="0" smtClean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经济领域的波折与应对</a:t>
            </a:r>
            <a:endParaRPr lang="zh-CN" altLang="en-US" sz="4400" b="1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2602103" y="4781725"/>
            <a:ext cx="2441196" cy="78856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778000" y="3038676"/>
            <a:ext cx="2945002" cy="827027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2222500" y="1142365"/>
            <a:ext cx="2597150" cy="87185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D8D8D8"/>
              </a:solidFill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6267450" y="2713038"/>
            <a:ext cx="1106488" cy="565150"/>
          </a:xfrm>
          <a:prstGeom prst="line">
            <a:avLst/>
          </a:prstGeom>
          <a:noFill/>
          <a:ln w="12700">
            <a:solidFill>
              <a:srgbClr val="2E2E2E"/>
            </a:solidFill>
            <a:prstDash val="sysDash"/>
            <a:miter lim="800000"/>
            <a:tailEnd type="triangle" w="lg" len="lg"/>
          </a:ln>
        </p:spPr>
        <p:txBody>
          <a:bodyPr/>
          <a:lstStyle/>
          <a:p>
            <a:endParaRPr lang="zh-CN" altLang="en-US">
              <a:solidFill>
                <a:srgbClr val="1F1F1F"/>
              </a:solidFill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6348413" y="3849688"/>
            <a:ext cx="939800" cy="576262"/>
          </a:xfrm>
          <a:prstGeom prst="line">
            <a:avLst/>
          </a:prstGeom>
          <a:noFill/>
          <a:ln w="12700">
            <a:solidFill>
              <a:srgbClr val="2E2E2E"/>
            </a:solidFill>
            <a:prstDash val="sysDash"/>
            <a:miter lim="800000"/>
            <a:tailEnd type="triangle" w="lg" len="lg"/>
          </a:ln>
        </p:spPr>
        <p:txBody>
          <a:bodyPr/>
          <a:lstStyle/>
          <a:p>
            <a:endParaRPr lang="zh-CN" altLang="en-US">
              <a:solidFill>
                <a:srgbClr val="1F1F1F"/>
              </a:solidFill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5888038" y="3538538"/>
            <a:ext cx="1485900" cy="0"/>
          </a:xfrm>
          <a:prstGeom prst="line">
            <a:avLst/>
          </a:prstGeom>
          <a:noFill/>
          <a:ln w="12700">
            <a:solidFill>
              <a:srgbClr val="2E2E2E"/>
            </a:solidFill>
            <a:prstDash val="sysDash"/>
            <a:miter lim="800000"/>
            <a:tailEnd type="triangle" w="lg" len="lg"/>
          </a:ln>
        </p:spPr>
        <p:txBody>
          <a:bodyPr/>
          <a:lstStyle/>
          <a:p>
            <a:endParaRPr lang="zh-CN" altLang="en-US">
              <a:solidFill>
                <a:srgbClr val="1F1F1F"/>
              </a:solidFill>
            </a:endParaRPr>
          </a:p>
        </p:txBody>
      </p:sp>
      <p:sp>
        <p:nvSpPr>
          <p:cNvPr id="32" name="任意多边形 83"/>
          <p:cNvSpPr/>
          <p:nvPr/>
        </p:nvSpPr>
        <p:spPr bwMode="auto">
          <a:xfrm rot="16377237">
            <a:off x="7748447" y="1778142"/>
            <a:ext cx="2160588" cy="3201704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300" kern="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5292725" y="1965325"/>
            <a:ext cx="1036638" cy="666750"/>
            <a:chOff x="3078882" y="1266632"/>
            <a:chExt cx="1036867" cy="665742"/>
          </a:xfrm>
        </p:grpSpPr>
        <p:sp>
          <p:nvSpPr>
            <p:cNvPr id="35" name="椭圆 80"/>
            <p:cNvSpPr/>
            <p:nvPr/>
          </p:nvSpPr>
          <p:spPr bwMode="auto">
            <a:xfrm>
              <a:off x="3255134" y="1266632"/>
              <a:ext cx="665309" cy="66574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200" kern="0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816" name="TextBox 60"/>
            <p:cNvSpPr txBox="1">
              <a:spLocks noChangeArrowheads="1"/>
            </p:cNvSpPr>
            <p:nvPr/>
          </p:nvSpPr>
          <p:spPr bwMode="auto">
            <a:xfrm>
              <a:off x="3078882" y="1461599"/>
              <a:ext cx="1036867" cy="368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4783138" y="3189288"/>
            <a:ext cx="1036637" cy="692150"/>
            <a:chOff x="2568973" y="2603954"/>
            <a:chExt cx="1036867" cy="691758"/>
          </a:xfrm>
        </p:grpSpPr>
        <p:sp>
          <p:nvSpPr>
            <p:cNvPr id="38" name="椭圆 80"/>
            <p:cNvSpPr/>
            <p:nvPr/>
          </p:nvSpPr>
          <p:spPr bwMode="auto">
            <a:xfrm>
              <a:off x="2746812" y="2603954"/>
              <a:ext cx="689128" cy="69175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200" kern="0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814" name="TextBox 61"/>
            <p:cNvSpPr txBox="1">
              <a:spLocks noChangeArrowheads="1"/>
            </p:cNvSpPr>
            <p:nvPr/>
          </p:nvSpPr>
          <p:spPr bwMode="auto">
            <a:xfrm>
              <a:off x="2568973" y="2783239"/>
              <a:ext cx="1036867" cy="3691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5430838" y="4538663"/>
            <a:ext cx="1038225" cy="665162"/>
            <a:chOff x="3217732" y="3839142"/>
            <a:chExt cx="1036867" cy="665742"/>
          </a:xfrm>
        </p:grpSpPr>
        <p:sp>
          <p:nvSpPr>
            <p:cNvPr id="41" name="椭圆 80"/>
            <p:cNvSpPr/>
            <p:nvPr/>
          </p:nvSpPr>
          <p:spPr bwMode="auto">
            <a:xfrm>
              <a:off x="3404812" y="3839142"/>
              <a:ext cx="662707" cy="66574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sz="1200" kern="0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812" name="TextBox 62"/>
            <p:cNvSpPr txBox="1">
              <a:spLocks noChangeArrowheads="1"/>
            </p:cNvSpPr>
            <p:nvPr/>
          </p:nvSpPr>
          <p:spPr bwMode="auto">
            <a:xfrm>
              <a:off x="3217732" y="3986331"/>
              <a:ext cx="1036867" cy="3696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07" name="矩形 26"/>
          <p:cNvSpPr>
            <a:spLocks noChangeArrowheads="1"/>
          </p:cNvSpPr>
          <p:nvPr/>
        </p:nvSpPr>
        <p:spPr bwMode="auto">
          <a:xfrm>
            <a:off x="2120900" y="1285240"/>
            <a:ext cx="26981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charset="-122"/>
              </a:rPr>
              <a:t>双轨价格</a:t>
            </a:r>
            <a:endParaRPr lang="zh-CN" altLang="en-US" sz="32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楷体" panose="02010600040101010101" charset="-122"/>
            </a:endParaRPr>
          </a:p>
        </p:txBody>
      </p:sp>
      <p:sp>
        <p:nvSpPr>
          <p:cNvPr id="33808" name="TextBox 26"/>
          <p:cNvSpPr txBox="1">
            <a:spLocks noChangeArrowheads="1"/>
          </p:cNvSpPr>
          <p:nvPr/>
        </p:nvSpPr>
        <p:spPr bwMode="auto">
          <a:xfrm>
            <a:off x="1720167" y="3153232"/>
            <a:ext cx="30995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价格改革闯关</a:t>
            </a:r>
            <a:endParaRPr lang="zh-CN" altLang="en-US" sz="3200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9" name="TextBox 29"/>
          <p:cNvSpPr txBox="1">
            <a:spLocks noChangeArrowheads="1"/>
          </p:cNvSpPr>
          <p:nvPr/>
        </p:nvSpPr>
        <p:spPr bwMode="auto">
          <a:xfrm>
            <a:off x="2120901" y="4909109"/>
            <a:ext cx="3403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1F1F1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新魏" panose="02010800040101010101" charset="-122"/>
              </a:rPr>
              <a:t>抢购风潮</a:t>
            </a:r>
            <a:endParaRPr lang="zh-CN" altLang="en-US" sz="3200" b="1" dirty="0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新魏" panose="0201080004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615238" y="3013075"/>
            <a:ext cx="1455737" cy="112395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经济波折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23" grpId="0" animBg="1"/>
      <p:bldP spid="24" grpId="0" animBg="1"/>
      <p:bldP spid="25" grpId="0" animBg="1"/>
      <p:bldP spid="33807" grpId="0"/>
      <p:bldP spid="33808" grpId="0"/>
      <p:bldP spid="338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2"/>
          <p:cNvSpPr/>
          <p:nvPr/>
        </p:nvSpPr>
        <p:spPr>
          <a:xfrm flipV="1">
            <a:off x="1054100" y="693420"/>
            <a:ext cx="3086100" cy="73850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29701" name="文本框 5"/>
          <p:cNvSpPr txBox="1">
            <a:spLocks noChangeArrowheads="1"/>
          </p:cNvSpPr>
          <p:nvPr/>
        </p:nvSpPr>
        <p:spPr bwMode="auto">
          <a:xfrm>
            <a:off x="1054100" y="770890"/>
            <a:ext cx="33655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860D"/>
              </a:buClr>
              <a:buSzPct val="50000"/>
              <a:defRPr/>
            </a:pPr>
            <a:r>
              <a:rPr lang="zh-CN" altLang="en-US" sz="3200" b="1" dirty="0" smtClean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（</a:t>
            </a:r>
            <a:r>
              <a:rPr lang="en-US" altLang="zh-CN" sz="3200" b="1" dirty="0" smtClean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1</a:t>
            </a:r>
            <a:r>
              <a:rPr lang="zh-CN" altLang="en-US" sz="3200" b="1" dirty="0" smtClean="0">
                <a:solidFill>
                  <a:srgbClr val="1F1F1F"/>
                </a:solidFill>
                <a:latin typeface="+mn-ea"/>
                <a:ea typeface="+mn-ea"/>
                <a:cs typeface="华文楷体" panose="02010600040101010101" charset="-122"/>
              </a:rPr>
              <a:t>）双轨价格</a:t>
            </a:r>
            <a:endParaRPr lang="zh-CN" altLang="en-US" sz="3200" b="1" dirty="0">
              <a:solidFill>
                <a:srgbClr val="1F1F1F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200" y="2361364"/>
            <a:ext cx="312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1985</a:t>
            </a:r>
            <a:r>
              <a:rPr lang="zh-CN" altLang="en-US" sz="2400" dirty="0" smtClean="0">
                <a:latin typeface="+mn-ea"/>
                <a:ea typeface="+mn-ea"/>
              </a:rPr>
              <a:t>年实行双轨价格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72" y="2217546"/>
            <a:ext cx="30972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57" y="4132669"/>
            <a:ext cx="3292987" cy="113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54" y="4072385"/>
            <a:ext cx="3739949" cy="122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下箭头 11"/>
          <p:cNvSpPr/>
          <p:nvPr/>
        </p:nvSpPr>
        <p:spPr>
          <a:xfrm>
            <a:off x="5553512" y="3189914"/>
            <a:ext cx="484632" cy="56699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4439" y="4165470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促进了企业改革</a:t>
            </a:r>
            <a:endParaRPr lang="en-US" altLang="zh-CN" sz="2800" dirty="0" smtClean="0">
              <a:latin typeface="+mn-ea"/>
              <a:ea typeface="+mn-ea"/>
            </a:endParaRPr>
          </a:p>
          <a:p>
            <a:r>
              <a:rPr lang="zh-CN" altLang="en-US" sz="2800" dirty="0" smtClean="0">
                <a:latin typeface="+mn-ea"/>
                <a:ea typeface="+mn-ea"/>
              </a:rPr>
              <a:t>调动了企业的积极性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4954" y="4165470"/>
            <a:ext cx="37753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造成了商业投机和分配</a:t>
            </a:r>
            <a:endParaRPr lang="en-US" altLang="zh-CN" sz="2800" dirty="0" smtClean="0">
              <a:latin typeface="+mn-ea"/>
              <a:ea typeface="+mn-ea"/>
            </a:endParaRPr>
          </a:p>
          <a:p>
            <a:r>
              <a:rPr lang="zh-CN" altLang="en-US" sz="2800" dirty="0" smtClean="0">
                <a:latin typeface="+mn-ea"/>
                <a:ea typeface="+mn-ea"/>
              </a:rPr>
              <a:t>不公，为腐败提供温床</a:t>
            </a:r>
            <a:endParaRPr lang="zh-CN" altLang="en-US" sz="28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6585358" y="4632445"/>
            <a:ext cx="2441196" cy="1063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94" y="3779500"/>
            <a:ext cx="5173990" cy="21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1" y="564844"/>
            <a:ext cx="3859212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6" y="590244"/>
            <a:ext cx="41703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251410" y="1776797"/>
            <a:ext cx="449353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latin typeface="+mn-ea"/>
                <a:ea typeface="+mn-ea"/>
              </a:rPr>
              <a:t>理顺</a:t>
            </a:r>
            <a:r>
              <a:rPr lang="zh-CN" altLang="zh-CN" sz="2400" dirty="0">
                <a:latin typeface="+mn-ea"/>
                <a:ea typeface="+mn-ea"/>
              </a:rPr>
              <a:t>物价，改革才能加快步伐</a:t>
            </a:r>
            <a:r>
              <a:rPr lang="zh-CN" altLang="zh-CN" sz="2400" dirty="0" smtClean="0">
                <a:latin typeface="+mn-ea"/>
                <a:ea typeface="+mn-ea"/>
              </a:rPr>
              <a:t>。</a:t>
            </a:r>
            <a:endParaRPr lang="en-US" altLang="zh-CN" sz="2400" dirty="0" smtClean="0">
              <a:latin typeface="+mn-ea"/>
              <a:ea typeface="+mn-ea"/>
            </a:endParaRPr>
          </a:p>
          <a:p>
            <a:endParaRPr lang="en-US" altLang="zh-CN" sz="2400" dirty="0">
              <a:latin typeface="+mn-ea"/>
              <a:ea typeface="+mn-ea"/>
            </a:endParaRPr>
          </a:p>
          <a:p>
            <a:r>
              <a:rPr lang="en-US" altLang="zh-CN" dirty="0" smtClean="0">
                <a:latin typeface="+mn-ea"/>
                <a:ea typeface="+mn-ea"/>
              </a:rPr>
              <a:t>                </a:t>
            </a:r>
            <a:r>
              <a:rPr lang="en-US" altLang="zh-CN" sz="1600" dirty="0" smtClean="0">
                <a:latin typeface="+mn-ea"/>
                <a:ea typeface="+mn-ea"/>
              </a:rPr>
              <a:t>——</a:t>
            </a:r>
            <a:r>
              <a:rPr lang="zh-CN" altLang="zh-CN" sz="1600" dirty="0" smtClean="0">
                <a:latin typeface="+mn-ea"/>
                <a:ea typeface="+mn-ea"/>
              </a:rPr>
              <a:t>邓小平</a:t>
            </a:r>
            <a:r>
              <a:rPr lang="zh-CN" altLang="zh-CN" sz="1600" dirty="0">
                <a:latin typeface="+mn-ea"/>
                <a:ea typeface="+mn-ea"/>
              </a:rPr>
              <a:t>在会见朝鲜政府代表团</a:t>
            </a:r>
            <a:endParaRPr lang="en-US" altLang="zh-CN" sz="1600" dirty="0" smtClean="0">
              <a:latin typeface="+mn-ea"/>
              <a:ea typeface="+mn-ea"/>
            </a:endParaRPr>
          </a:p>
          <a:p>
            <a:endParaRPr lang="en-US" altLang="zh-CN" sz="2400" dirty="0"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                                   </a:t>
            </a:r>
            <a:r>
              <a:rPr lang="zh-CN" altLang="zh-CN" sz="2400" dirty="0" smtClean="0">
                <a:latin typeface="+mn-ea"/>
                <a:ea typeface="+mn-ea"/>
              </a:rPr>
              <a:t> </a:t>
            </a:r>
            <a:endParaRPr lang="zh-CN" altLang="zh-CN" sz="2400" dirty="0">
              <a:latin typeface="+mn-ea"/>
              <a:ea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86198" y="2047992"/>
            <a:ext cx="3280095" cy="315092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42529" y="391797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>
                <a:latin typeface="+mn-ea"/>
                <a:ea typeface="+mn-ea"/>
              </a:rPr>
              <a:t>我们现在还要过几个险关，主要的</a:t>
            </a:r>
            <a:r>
              <a:rPr lang="zh-CN" altLang="zh-CN" sz="2400" dirty="0" smtClean="0">
                <a:latin typeface="+mn-ea"/>
                <a:ea typeface="+mn-ea"/>
              </a:rPr>
              <a:t>还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zh-CN" altLang="zh-CN" sz="2400" dirty="0" smtClean="0">
                <a:latin typeface="+mn-ea"/>
                <a:ea typeface="+mn-ea"/>
              </a:rPr>
              <a:t>是理顺</a:t>
            </a:r>
            <a:r>
              <a:rPr lang="zh-CN" altLang="zh-CN" sz="2400" dirty="0">
                <a:latin typeface="+mn-ea"/>
                <a:ea typeface="+mn-ea"/>
              </a:rPr>
              <a:t>物价，这个关过了，还要过</a:t>
            </a:r>
            <a:r>
              <a:rPr lang="zh-CN" altLang="zh-CN" sz="2400" dirty="0" smtClean="0">
                <a:latin typeface="+mn-ea"/>
                <a:ea typeface="+mn-ea"/>
              </a:rPr>
              <a:t>其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zh-CN" altLang="zh-CN" sz="2400" dirty="0" smtClean="0">
                <a:latin typeface="+mn-ea"/>
                <a:ea typeface="+mn-ea"/>
              </a:rPr>
              <a:t>他</a:t>
            </a:r>
            <a:r>
              <a:rPr lang="zh-CN" altLang="zh-CN" sz="2400" dirty="0">
                <a:latin typeface="+mn-ea"/>
                <a:ea typeface="+mn-ea"/>
              </a:rPr>
              <a:t>的关</a:t>
            </a:r>
            <a:r>
              <a:rPr lang="zh-CN" altLang="zh-CN" sz="2400" dirty="0" smtClean="0">
                <a:latin typeface="+mn-ea"/>
                <a:ea typeface="+mn-ea"/>
              </a:rPr>
              <a:t>，这</a:t>
            </a:r>
            <a:r>
              <a:rPr lang="zh-CN" altLang="zh-CN" sz="2400" dirty="0">
                <a:latin typeface="+mn-ea"/>
                <a:ea typeface="+mn-ea"/>
              </a:rPr>
              <a:t>就是最大的风险</a:t>
            </a:r>
            <a:r>
              <a:rPr lang="zh-CN" altLang="zh-CN" sz="2400" dirty="0" smtClean="0">
                <a:latin typeface="+mn-ea"/>
                <a:ea typeface="+mn-ea"/>
              </a:rPr>
              <a:t>。</a:t>
            </a:r>
            <a:endParaRPr lang="en-US" altLang="zh-CN" sz="2400" dirty="0" smtClean="0">
              <a:latin typeface="+mn-ea"/>
              <a:ea typeface="+mn-ea"/>
            </a:endParaRPr>
          </a:p>
          <a:p>
            <a:endParaRPr lang="en-US" altLang="zh-CN" sz="2400" dirty="0"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                             </a:t>
            </a:r>
            <a:r>
              <a:rPr lang="en-US" altLang="zh-CN" sz="1600" dirty="0" smtClean="0">
                <a:latin typeface="+mn-ea"/>
                <a:ea typeface="+mn-ea"/>
              </a:rPr>
              <a:t>——</a:t>
            </a:r>
            <a:r>
              <a:rPr lang="zh-CN" altLang="en-US" sz="1600" dirty="0" smtClean="0">
                <a:latin typeface="+mn-ea"/>
                <a:ea typeface="+mn-ea"/>
              </a:rPr>
              <a:t>邓小平会见美国客人</a:t>
            </a:r>
            <a:endParaRPr lang="zh-CN" altLang="en-US" sz="1600" dirty="0">
              <a:latin typeface="+mn-ea"/>
              <a:ea typeface="+mn-ea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56" y="1726607"/>
            <a:ext cx="4411147" cy="131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/>
          <p:cNvCxnSpPr/>
          <p:nvPr/>
        </p:nvCxnSpPr>
        <p:spPr>
          <a:xfrm flipV="1">
            <a:off x="5750101" y="2290194"/>
            <a:ext cx="0" cy="4012862"/>
          </a:xfrm>
          <a:prstGeom prst="straightConnector1">
            <a:avLst/>
          </a:prstGeom>
          <a:ln w="28575">
            <a:solidFill>
              <a:srgbClr val="2E2E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五边形 9"/>
          <p:cNvSpPr/>
          <p:nvPr/>
        </p:nvSpPr>
        <p:spPr>
          <a:xfrm flipH="1">
            <a:off x="2287215" y="3430102"/>
            <a:ext cx="3282129" cy="654383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</a:rPr>
              <a:t>调放结合，以调为主</a:t>
            </a:r>
            <a:endParaRPr lang="zh-CN" altLang="en-US" sz="24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箭头: 五边形 10"/>
          <p:cNvSpPr/>
          <p:nvPr/>
        </p:nvSpPr>
        <p:spPr>
          <a:xfrm>
            <a:off x="6071259" y="4004183"/>
            <a:ext cx="3222558" cy="628262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ysClr val="window" lastClr="FFFFFF"/>
                </a:solidFill>
                <a:latin typeface="微软雅黑" panose="020B0503020204020204" pitchFamily="34" charset="-122"/>
              </a:rPr>
              <a:t>调放结合，以放为主</a:t>
            </a:r>
            <a:endParaRPr lang="zh-CN" altLang="en-US" sz="24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585358" y="4632445"/>
            <a:ext cx="2441196" cy="10636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789490" y="4985389"/>
            <a:ext cx="229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+mn-ea"/>
                <a:ea typeface="+mn-ea"/>
              </a:rPr>
              <a:t>价格改革逐渐放开</a:t>
            </a:r>
            <a:r>
              <a:rPr lang="zh-CN" altLang="zh-CN" sz="2000" dirty="0" smtClean="0">
                <a:latin typeface="+mn-ea"/>
                <a:ea typeface="+mn-ea"/>
              </a:rPr>
              <a:t>，推进</a:t>
            </a:r>
            <a:r>
              <a:rPr lang="zh-CN" altLang="zh-CN" sz="2000" dirty="0">
                <a:latin typeface="+mn-ea"/>
                <a:ea typeface="+mn-ea"/>
              </a:rPr>
              <a:t>价格闯关是</a:t>
            </a:r>
            <a:r>
              <a:rPr lang="zh-CN" altLang="zh-CN" sz="2000" dirty="0" smtClean="0">
                <a:latin typeface="+mn-ea"/>
                <a:ea typeface="+mn-ea"/>
              </a:rPr>
              <a:t>一个</a:t>
            </a:r>
            <a:r>
              <a:rPr lang="zh-CN" altLang="zh-CN" sz="2000" dirty="0">
                <a:latin typeface="+mn-ea"/>
                <a:ea typeface="+mn-ea"/>
              </a:rPr>
              <a:t>总的方向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21" y="4545922"/>
            <a:ext cx="2176679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2985308" y="4632445"/>
            <a:ext cx="1885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主要是调整，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zh-CN" altLang="en-US" sz="2400" dirty="0">
                <a:latin typeface="+mn-ea"/>
                <a:ea typeface="+mn-ea"/>
              </a:rPr>
              <a:t>但幅度较小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38" y="4936548"/>
            <a:ext cx="2407640" cy="107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52" y="1001776"/>
            <a:ext cx="1714106" cy="110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5141601" y="1422333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1988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73122" y="1736520"/>
            <a:ext cx="2533475" cy="24155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3629025" y="2783659"/>
            <a:ext cx="652462" cy="742950"/>
          </a:xfrm>
          <a:prstGeom prst="chevron">
            <a:avLst>
              <a:gd name="adj" fmla="val 5251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AutoShape 14"/>
          <p:cNvSpPr>
            <a:spLocks noChangeArrowheads="1"/>
          </p:cNvSpPr>
          <p:nvPr/>
        </p:nvSpPr>
        <p:spPr bwMode="auto">
          <a:xfrm>
            <a:off x="7151688" y="2819137"/>
            <a:ext cx="652462" cy="742950"/>
          </a:xfrm>
          <a:prstGeom prst="chevron">
            <a:avLst>
              <a:gd name="adj" fmla="val 52514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auto">
          <a:xfrm>
            <a:off x="1258349" y="4423633"/>
            <a:ext cx="2370676" cy="91176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2E2E2E"/>
            </a:solidFill>
            <a:round/>
          </a:ln>
        </p:spPr>
        <p:txBody>
          <a:bodyPr wrap="none" anchor="ctr"/>
          <a:lstStyle/>
          <a:p>
            <a:pPr marL="0" marR="0" lvl="0" indent="0" algn="l" defTabSz="1216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涉及范围广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4790114" y="4423633"/>
            <a:ext cx="2361574" cy="91176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2E2E2E"/>
            </a:solidFill>
            <a:round/>
          </a:ln>
        </p:spPr>
        <p:txBody>
          <a:bodyPr wrap="none" anchor="ctr"/>
          <a:lstStyle/>
          <a:p>
            <a:pPr marL="0" marR="0" lvl="0" indent="0" algn="ctr" defTabSz="1216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盲目性大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5" name="AutoShape 19"/>
          <p:cNvSpPr>
            <a:spLocks noChangeArrowheads="1"/>
          </p:cNvSpPr>
          <p:nvPr/>
        </p:nvSpPr>
        <p:spPr bwMode="auto">
          <a:xfrm>
            <a:off x="8113713" y="4423633"/>
            <a:ext cx="2743200" cy="91176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2E2E2E"/>
            </a:solidFill>
            <a:round/>
          </a:ln>
        </p:spPr>
        <p:txBody>
          <a:bodyPr wrap="none" anchor="ctr"/>
          <a:lstStyle/>
          <a:p>
            <a:pPr marL="0" marR="0" lvl="0" indent="0" algn="ctr" defTabSz="1216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卷入的群众多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456543" y="1736520"/>
            <a:ext cx="2514708" cy="23233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2"/>
          <p:cNvSpPr/>
          <p:nvPr/>
        </p:nvSpPr>
        <p:spPr>
          <a:xfrm flipV="1">
            <a:off x="811354" y="496172"/>
            <a:ext cx="3142644" cy="838899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4240" y="623235"/>
            <a:ext cx="329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1F1F1F"/>
                </a:solidFill>
                <a:latin typeface="+mn-ea"/>
                <a:ea typeface="+mn-ea"/>
              </a:rPr>
              <a:t>（</a:t>
            </a:r>
            <a:r>
              <a:rPr lang="en-US" altLang="zh-CN" sz="3200" b="1" dirty="0">
                <a:solidFill>
                  <a:srgbClr val="1F1F1F"/>
                </a:solidFill>
                <a:latin typeface="+mn-ea"/>
                <a:ea typeface="+mn-ea"/>
              </a:rPr>
              <a:t>3</a:t>
            </a:r>
            <a:r>
              <a:rPr lang="zh-CN" altLang="en-US" sz="3200" b="1" dirty="0">
                <a:solidFill>
                  <a:srgbClr val="1F1F1F"/>
                </a:solidFill>
                <a:latin typeface="+mn-ea"/>
                <a:ea typeface="+mn-ea"/>
              </a:rPr>
              <a:t>）抢购风潮</a:t>
            </a:r>
            <a:endParaRPr lang="zh-CN" altLang="en-US" sz="3200" b="1" dirty="0">
              <a:solidFill>
                <a:srgbClr val="1F1F1F"/>
              </a:solidFill>
              <a:latin typeface="+mn-ea"/>
              <a:ea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919207" y="1782660"/>
            <a:ext cx="2239861" cy="232331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4" grpId="0" bldLvl="0" animBg="1"/>
      <p:bldP spid="63" grpId="0" animBg="1"/>
      <p:bldP spid="64" grpId="0" bldLvl="0" animBg="1"/>
      <p:bldP spid="65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  </a:t>
            </a: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382509" y="4172269"/>
            <a:ext cx="2380454" cy="3974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cap="all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确保下半年不出现新的调价政策</a:t>
            </a:r>
            <a:endParaRPr lang="en-US" altLang="zh-CN" sz="2400" b="1" cap="all" dirty="0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2344906" y="2149608"/>
            <a:ext cx="2256686" cy="400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cap="all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加强物价</a:t>
            </a:r>
            <a:r>
              <a:rPr lang="zh-CN" altLang="en-US" sz="2400" b="1" cap="all" dirty="0" smtClean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 </a:t>
            </a:r>
            <a:endParaRPr lang="en-US" altLang="zh-CN" sz="2400" b="1" cap="all" dirty="0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8474671" y="4464186"/>
            <a:ext cx="2431912" cy="3974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cap="all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做好粮、面、油的收购工作</a:t>
            </a:r>
            <a:endParaRPr lang="en-US" altLang="zh-CN" sz="2400" b="1" cap="all" dirty="0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36"/>
          <p:cNvSpPr/>
          <p:nvPr/>
        </p:nvSpPr>
        <p:spPr bwMode="auto">
          <a:xfrm>
            <a:off x="4334705" y="3060128"/>
            <a:ext cx="3522590" cy="2934062"/>
          </a:xfrm>
          <a:custGeom>
            <a:avLst/>
            <a:gdLst>
              <a:gd name="connsiteX0" fmla="*/ 1133558 w 2267116"/>
              <a:gd name="connsiteY0" fmla="*/ 0 h 1888344"/>
              <a:gd name="connsiteX1" fmla="*/ 2267116 w 2267116"/>
              <a:gd name="connsiteY1" fmla="*/ 1132163 h 1888344"/>
              <a:gd name="connsiteX2" fmla="*/ 2008267 w 2267116"/>
              <a:gd name="connsiteY2" fmla="*/ 1852324 h 1888344"/>
              <a:gd name="connsiteX3" fmla="*/ 1975489 w 2267116"/>
              <a:gd name="connsiteY3" fmla="*/ 1888344 h 1888344"/>
              <a:gd name="connsiteX4" fmla="*/ 1904425 w 2267116"/>
              <a:gd name="connsiteY4" fmla="*/ 1862335 h 1888344"/>
              <a:gd name="connsiteX5" fmla="*/ 1133558 w 2267116"/>
              <a:gd name="connsiteY5" fmla="*/ 1745790 h 1888344"/>
              <a:gd name="connsiteX6" fmla="*/ 362691 w 2267116"/>
              <a:gd name="connsiteY6" fmla="*/ 1862335 h 1888344"/>
              <a:gd name="connsiteX7" fmla="*/ 291627 w 2267116"/>
              <a:gd name="connsiteY7" fmla="*/ 1888344 h 1888344"/>
              <a:gd name="connsiteX8" fmla="*/ 258850 w 2267116"/>
              <a:gd name="connsiteY8" fmla="*/ 1852324 h 1888344"/>
              <a:gd name="connsiteX9" fmla="*/ 0 w 2267116"/>
              <a:gd name="connsiteY9" fmla="*/ 1132163 h 1888344"/>
              <a:gd name="connsiteX10" fmla="*/ 1133558 w 2267116"/>
              <a:gd name="connsiteY10" fmla="*/ 0 h 1888344"/>
              <a:gd name="connsiteX0-1" fmla="*/ 1133558 w 2267116"/>
              <a:gd name="connsiteY0-2" fmla="*/ 1745790 h 1888344"/>
              <a:gd name="connsiteX1-3" fmla="*/ 362691 w 2267116"/>
              <a:gd name="connsiteY1-4" fmla="*/ 1862335 h 1888344"/>
              <a:gd name="connsiteX2-5" fmla="*/ 291627 w 2267116"/>
              <a:gd name="connsiteY2-6" fmla="*/ 1888344 h 1888344"/>
              <a:gd name="connsiteX3-7" fmla="*/ 258850 w 2267116"/>
              <a:gd name="connsiteY3-8" fmla="*/ 1852324 h 1888344"/>
              <a:gd name="connsiteX4-9" fmla="*/ 0 w 2267116"/>
              <a:gd name="connsiteY4-10" fmla="*/ 1132163 h 1888344"/>
              <a:gd name="connsiteX5-11" fmla="*/ 1133558 w 2267116"/>
              <a:gd name="connsiteY5-12" fmla="*/ 0 h 1888344"/>
              <a:gd name="connsiteX6-13" fmla="*/ 2267116 w 2267116"/>
              <a:gd name="connsiteY6-14" fmla="*/ 1132163 h 1888344"/>
              <a:gd name="connsiteX7-15" fmla="*/ 2008267 w 2267116"/>
              <a:gd name="connsiteY7-16" fmla="*/ 1852324 h 1888344"/>
              <a:gd name="connsiteX8-17" fmla="*/ 1975489 w 2267116"/>
              <a:gd name="connsiteY8-18" fmla="*/ 1888344 h 1888344"/>
              <a:gd name="connsiteX9-19" fmla="*/ 1904425 w 2267116"/>
              <a:gd name="connsiteY9-20" fmla="*/ 1862335 h 1888344"/>
              <a:gd name="connsiteX10-21" fmla="*/ 1211288 w 2267116"/>
              <a:gd name="connsiteY10-22" fmla="*/ 1823520 h 1888344"/>
              <a:gd name="connsiteX0-23" fmla="*/ 1133558 w 2267116"/>
              <a:gd name="connsiteY0-24" fmla="*/ 1745790 h 1888344"/>
              <a:gd name="connsiteX1-25" fmla="*/ 362691 w 2267116"/>
              <a:gd name="connsiteY1-26" fmla="*/ 1862335 h 1888344"/>
              <a:gd name="connsiteX2-27" fmla="*/ 291627 w 2267116"/>
              <a:gd name="connsiteY2-28" fmla="*/ 1888344 h 1888344"/>
              <a:gd name="connsiteX3-29" fmla="*/ 258850 w 2267116"/>
              <a:gd name="connsiteY3-30" fmla="*/ 1852324 h 1888344"/>
              <a:gd name="connsiteX4-31" fmla="*/ 0 w 2267116"/>
              <a:gd name="connsiteY4-32" fmla="*/ 1132163 h 1888344"/>
              <a:gd name="connsiteX5-33" fmla="*/ 1133558 w 2267116"/>
              <a:gd name="connsiteY5-34" fmla="*/ 0 h 1888344"/>
              <a:gd name="connsiteX6-35" fmla="*/ 2267116 w 2267116"/>
              <a:gd name="connsiteY6-36" fmla="*/ 1132163 h 1888344"/>
              <a:gd name="connsiteX7-37" fmla="*/ 2008267 w 2267116"/>
              <a:gd name="connsiteY7-38" fmla="*/ 1852324 h 1888344"/>
              <a:gd name="connsiteX8-39" fmla="*/ 1975489 w 2267116"/>
              <a:gd name="connsiteY8-40" fmla="*/ 1888344 h 1888344"/>
              <a:gd name="connsiteX9-41" fmla="*/ 1904425 w 2267116"/>
              <a:gd name="connsiteY9-42" fmla="*/ 1862335 h 1888344"/>
              <a:gd name="connsiteX0-43" fmla="*/ 362691 w 2267116"/>
              <a:gd name="connsiteY0-44" fmla="*/ 1862335 h 1888344"/>
              <a:gd name="connsiteX1-45" fmla="*/ 291627 w 2267116"/>
              <a:gd name="connsiteY1-46" fmla="*/ 1888344 h 1888344"/>
              <a:gd name="connsiteX2-47" fmla="*/ 258850 w 2267116"/>
              <a:gd name="connsiteY2-48" fmla="*/ 1852324 h 1888344"/>
              <a:gd name="connsiteX3-49" fmla="*/ 0 w 2267116"/>
              <a:gd name="connsiteY3-50" fmla="*/ 1132163 h 1888344"/>
              <a:gd name="connsiteX4-51" fmla="*/ 1133558 w 2267116"/>
              <a:gd name="connsiteY4-52" fmla="*/ 0 h 1888344"/>
              <a:gd name="connsiteX5-53" fmla="*/ 2267116 w 2267116"/>
              <a:gd name="connsiteY5-54" fmla="*/ 1132163 h 1888344"/>
              <a:gd name="connsiteX6-55" fmla="*/ 2008267 w 2267116"/>
              <a:gd name="connsiteY6-56" fmla="*/ 1852324 h 1888344"/>
              <a:gd name="connsiteX7-57" fmla="*/ 1975489 w 2267116"/>
              <a:gd name="connsiteY7-58" fmla="*/ 1888344 h 1888344"/>
              <a:gd name="connsiteX8-59" fmla="*/ 1904425 w 2267116"/>
              <a:gd name="connsiteY8-60" fmla="*/ 1862335 h 1888344"/>
              <a:gd name="connsiteX0-61" fmla="*/ 362691 w 2267116"/>
              <a:gd name="connsiteY0-62" fmla="*/ 1862335 h 1888344"/>
              <a:gd name="connsiteX1-63" fmla="*/ 291627 w 2267116"/>
              <a:gd name="connsiteY1-64" fmla="*/ 1888344 h 1888344"/>
              <a:gd name="connsiteX2-65" fmla="*/ 258850 w 2267116"/>
              <a:gd name="connsiteY2-66" fmla="*/ 1852324 h 1888344"/>
              <a:gd name="connsiteX3-67" fmla="*/ 0 w 2267116"/>
              <a:gd name="connsiteY3-68" fmla="*/ 1132163 h 1888344"/>
              <a:gd name="connsiteX4-69" fmla="*/ 1133558 w 2267116"/>
              <a:gd name="connsiteY4-70" fmla="*/ 0 h 1888344"/>
              <a:gd name="connsiteX5-71" fmla="*/ 2267116 w 2267116"/>
              <a:gd name="connsiteY5-72" fmla="*/ 1132163 h 1888344"/>
              <a:gd name="connsiteX6-73" fmla="*/ 2008267 w 2267116"/>
              <a:gd name="connsiteY6-74" fmla="*/ 1852324 h 1888344"/>
              <a:gd name="connsiteX7-75" fmla="*/ 1975489 w 2267116"/>
              <a:gd name="connsiteY7-76" fmla="*/ 1888344 h 1888344"/>
              <a:gd name="connsiteX0-77" fmla="*/ 291627 w 2267116"/>
              <a:gd name="connsiteY0-78" fmla="*/ 1888344 h 1888344"/>
              <a:gd name="connsiteX1-79" fmla="*/ 258850 w 2267116"/>
              <a:gd name="connsiteY1-80" fmla="*/ 1852324 h 1888344"/>
              <a:gd name="connsiteX2-81" fmla="*/ 0 w 2267116"/>
              <a:gd name="connsiteY2-82" fmla="*/ 1132163 h 1888344"/>
              <a:gd name="connsiteX3-83" fmla="*/ 1133558 w 2267116"/>
              <a:gd name="connsiteY3-84" fmla="*/ 0 h 1888344"/>
              <a:gd name="connsiteX4-85" fmla="*/ 2267116 w 2267116"/>
              <a:gd name="connsiteY4-86" fmla="*/ 1132163 h 1888344"/>
              <a:gd name="connsiteX5-87" fmla="*/ 2008267 w 2267116"/>
              <a:gd name="connsiteY5-88" fmla="*/ 1852324 h 1888344"/>
              <a:gd name="connsiteX6-89" fmla="*/ 1975489 w 2267116"/>
              <a:gd name="connsiteY6-90" fmla="*/ 1888344 h 1888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267116" h="1888344">
                <a:moveTo>
                  <a:pt x="291627" y="1888344"/>
                </a:moveTo>
                <a:lnTo>
                  <a:pt x="258850" y="1852324"/>
                </a:lnTo>
                <a:cubicBezTo>
                  <a:pt x="97141" y="1656619"/>
                  <a:pt x="0" y="1405722"/>
                  <a:pt x="0" y="1132163"/>
                </a:cubicBezTo>
                <a:cubicBezTo>
                  <a:pt x="0" y="506887"/>
                  <a:pt x="507511" y="0"/>
                  <a:pt x="1133558" y="0"/>
                </a:cubicBezTo>
                <a:cubicBezTo>
                  <a:pt x="1759605" y="0"/>
                  <a:pt x="2267116" y="506887"/>
                  <a:pt x="2267116" y="1132163"/>
                </a:cubicBezTo>
                <a:cubicBezTo>
                  <a:pt x="2267116" y="1405722"/>
                  <a:pt x="2169975" y="1656619"/>
                  <a:pt x="2008267" y="1852324"/>
                </a:cubicBezTo>
                <a:lnTo>
                  <a:pt x="1975489" y="1888344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lg" len="lg"/>
            <a:tailEnd type="oval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5025377" y="3722044"/>
            <a:ext cx="2141246" cy="21386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444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zh-CN" sz="3600" b="1" dirty="0">
              <a:ln w="6350"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953150" y="4182978"/>
            <a:ext cx="914270" cy="91547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812886" y="2802180"/>
            <a:ext cx="914270" cy="91547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335373" y="4124489"/>
            <a:ext cx="914270" cy="91547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Freeform 67"/>
          <p:cNvSpPr>
            <a:spLocks noEditPoints="1"/>
          </p:cNvSpPr>
          <p:nvPr/>
        </p:nvSpPr>
        <p:spPr bwMode="auto">
          <a:xfrm>
            <a:off x="5079808" y="3042082"/>
            <a:ext cx="400814" cy="430088"/>
          </a:xfrm>
          <a:custGeom>
            <a:avLst/>
            <a:gdLst>
              <a:gd name="T0" fmla="*/ 55 w 135"/>
              <a:gd name="T1" fmla="*/ 70 h 144"/>
              <a:gd name="T2" fmla="*/ 80 w 135"/>
              <a:gd name="T3" fmla="*/ 70 h 144"/>
              <a:gd name="T4" fmla="*/ 119 w 135"/>
              <a:gd name="T5" fmla="*/ 72 h 144"/>
              <a:gd name="T6" fmla="*/ 94 w 135"/>
              <a:gd name="T7" fmla="*/ 27 h 144"/>
              <a:gd name="T8" fmla="*/ 42 w 135"/>
              <a:gd name="T9" fmla="*/ 27 h 144"/>
              <a:gd name="T10" fmla="*/ 16 w 135"/>
              <a:gd name="T11" fmla="*/ 72 h 144"/>
              <a:gd name="T12" fmla="*/ 42 w 135"/>
              <a:gd name="T13" fmla="*/ 116 h 144"/>
              <a:gd name="T14" fmla="*/ 93 w 135"/>
              <a:gd name="T15" fmla="*/ 116 h 144"/>
              <a:gd name="T16" fmla="*/ 119 w 135"/>
              <a:gd name="T17" fmla="*/ 72 h 144"/>
              <a:gd name="T18" fmla="*/ 115 w 135"/>
              <a:gd name="T19" fmla="*/ 67 h 144"/>
              <a:gd name="T20" fmla="*/ 96 w 135"/>
              <a:gd name="T21" fmla="*/ 34 h 144"/>
              <a:gd name="T22" fmla="*/ 100 w 135"/>
              <a:gd name="T23" fmla="*/ 60 h 144"/>
              <a:gd name="T24" fmla="*/ 100 w 135"/>
              <a:gd name="T25" fmla="*/ 84 h 144"/>
              <a:gd name="T26" fmla="*/ 100 w 135"/>
              <a:gd name="T27" fmla="*/ 60 h 144"/>
              <a:gd name="T28" fmla="*/ 84 w 135"/>
              <a:gd name="T29" fmla="*/ 43 h 144"/>
              <a:gd name="T30" fmla="*/ 90 w 135"/>
              <a:gd name="T31" fmla="*/ 34 h 144"/>
              <a:gd name="T32" fmla="*/ 68 w 135"/>
              <a:gd name="T33" fmla="*/ 12 h 144"/>
              <a:gd name="T34" fmla="*/ 68 w 135"/>
              <a:gd name="T35" fmla="*/ 35 h 144"/>
              <a:gd name="T36" fmla="*/ 68 w 135"/>
              <a:gd name="T37" fmla="*/ 12 h 144"/>
              <a:gd name="T38" fmla="*/ 62 w 135"/>
              <a:gd name="T39" fmla="*/ 38 h 144"/>
              <a:gd name="T40" fmla="*/ 41 w 135"/>
              <a:gd name="T41" fmla="*/ 50 h 144"/>
              <a:gd name="T42" fmla="*/ 16 w 135"/>
              <a:gd name="T43" fmla="*/ 42 h 144"/>
              <a:gd name="T44" fmla="*/ 36 w 135"/>
              <a:gd name="T45" fmla="*/ 54 h 144"/>
              <a:gd name="T46" fmla="*/ 16 w 135"/>
              <a:gd name="T47" fmla="*/ 42 h 144"/>
              <a:gd name="T48" fmla="*/ 24 w 135"/>
              <a:gd name="T49" fmla="*/ 72 h 144"/>
              <a:gd name="T50" fmla="*/ 35 w 135"/>
              <a:gd name="T51" fmla="*/ 72 h 144"/>
              <a:gd name="T52" fmla="*/ 16 w 135"/>
              <a:gd name="T53" fmla="*/ 102 h 144"/>
              <a:gd name="T54" fmla="*/ 36 w 135"/>
              <a:gd name="T55" fmla="*/ 90 h 144"/>
              <a:gd name="T56" fmla="*/ 16 w 135"/>
              <a:gd name="T57" fmla="*/ 102 h 144"/>
              <a:gd name="T58" fmla="*/ 51 w 135"/>
              <a:gd name="T59" fmla="*/ 100 h 144"/>
              <a:gd name="T60" fmla="*/ 46 w 135"/>
              <a:gd name="T61" fmla="*/ 110 h 144"/>
              <a:gd name="T62" fmla="*/ 68 w 135"/>
              <a:gd name="T63" fmla="*/ 131 h 144"/>
              <a:gd name="T64" fmla="*/ 68 w 135"/>
              <a:gd name="T65" fmla="*/ 109 h 144"/>
              <a:gd name="T66" fmla="*/ 68 w 135"/>
              <a:gd name="T67" fmla="*/ 131 h 144"/>
              <a:gd name="T68" fmla="*/ 74 w 135"/>
              <a:gd name="T69" fmla="*/ 106 h 144"/>
              <a:gd name="T70" fmla="*/ 94 w 135"/>
              <a:gd name="T71" fmla="*/ 94 h 144"/>
              <a:gd name="T72" fmla="*/ 82 w 135"/>
              <a:gd name="T73" fmla="*/ 97 h 144"/>
              <a:gd name="T74" fmla="*/ 54 w 135"/>
              <a:gd name="T75" fmla="*/ 97 h 144"/>
              <a:gd name="T76" fmla="*/ 39 w 135"/>
              <a:gd name="T77" fmla="*/ 72 h 144"/>
              <a:gd name="T78" fmla="*/ 54 w 135"/>
              <a:gd name="T79" fmla="*/ 47 h 144"/>
              <a:gd name="T80" fmla="*/ 82 w 135"/>
              <a:gd name="T81" fmla="*/ 47 h 144"/>
              <a:gd name="T82" fmla="*/ 96 w 135"/>
              <a:gd name="T83" fmla="*/ 72 h 144"/>
              <a:gd name="T84" fmla="*/ 82 w 135"/>
              <a:gd name="T85" fmla="*/ 97 h 144"/>
              <a:gd name="T86" fmla="*/ 95 w 135"/>
              <a:gd name="T87" fmla="*/ 110 h 144"/>
              <a:gd name="T88" fmla="*/ 115 w 135"/>
              <a:gd name="T89" fmla="*/ 7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5" h="144">
                <a:moveTo>
                  <a:pt x="68" y="58"/>
                </a:moveTo>
                <a:cubicBezTo>
                  <a:pt x="61" y="58"/>
                  <a:pt x="55" y="63"/>
                  <a:pt x="55" y="70"/>
                </a:cubicBezTo>
                <a:cubicBezTo>
                  <a:pt x="55" y="77"/>
                  <a:pt x="61" y="82"/>
                  <a:pt x="68" y="82"/>
                </a:cubicBezTo>
                <a:cubicBezTo>
                  <a:pt x="75" y="82"/>
                  <a:pt x="80" y="77"/>
                  <a:pt x="80" y="70"/>
                </a:cubicBezTo>
                <a:cubicBezTo>
                  <a:pt x="80" y="63"/>
                  <a:pt x="75" y="58"/>
                  <a:pt x="68" y="58"/>
                </a:cubicBezTo>
                <a:close/>
                <a:moveTo>
                  <a:pt x="119" y="72"/>
                </a:moveTo>
                <a:cubicBezTo>
                  <a:pt x="131" y="58"/>
                  <a:pt x="135" y="45"/>
                  <a:pt x="130" y="36"/>
                </a:cubicBezTo>
                <a:cubicBezTo>
                  <a:pt x="125" y="27"/>
                  <a:pt x="111" y="24"/>
                  <a:pt x="94" y="27"/>
                </a:cubicBezTo>
                <a:cubicBezTo>
                  <a:pt x="87" y="11"/>
                  <a:pt x="78" y="0"/>
                  <a:pt x="68" y="0"/>
                </a:cubicBezTo>
                <a:cubicBezTo>
                  <a:pt x="57" y="0"/>
                  <a:pt x="48" y="11"/>
                  <a:pt x="42" y="27"/>
                </a:cubicBezTo>
                <a:cubicBezTo>
                  <a:pt x="25" y="24"/>
                  <a:pt x="11" y="27"/>
                  <a:pt x="5" y="36"/>
                </a:cubicBezTo>
                <a:cubicBezTo>
                  <a:pt x="0" y="45"/>
                  <a:pt x="5" y="58"/>
                  <a:pt x="16" y="72"/>
                </a:cubicBezTo>
                <a:cubicBezTo>
                  <a:pt x="5" y="86"/>
                  <a:pt x="0" y="99"/>
                  <a:pt x="5" y="108"/>
                </a:cubicBezTo>
                <a:cubicBezTo>
                  <a:pt x="11" y="117"/>
                  <a:pt x="25" y="120"/>
                  <a:pt x="42" y="116"/>
                </a:cubicBezTo>
                <a:cubicBezTo>
                  <a:pt x="48" y="133"/>
                  <a:pt x="57" y="144"/>
                  <a:pt x="68" y="144"/>
                </a:cubicBezTo>
                <a:cubicBezTo>
                  <a:pt x="78" y="144"/>
                  <a:pt x="87" y="133"/>
                  <a:pt x="93" y="116"/>
                </a:cubicBezTo>
                <a:cubicBezTo>
                  <a:pt x="111" y="120"/>
                  <a:pt x="125" y="117"/>
                  <a:pt x="130" y="108"/>
                </a:cubicBezTo>
                <a:cubicBezTo>
                  <a:pt x="135" y="99"/>
                  <a:pt x="131" y="85"/>
                  <a:pt x="119" y="72"/>
                </a:cubicBezTo>
                <a:close/>
                <a:moveTo>
                  <a:pt x="119" y="42"/>
                </a:moveTo>
                <a:cubicBezTo>
                  <a:pt x="123" y="49"/>
                  <a:pt x="121" y="58"/>
                  <a:pt x="115" y="67"/>
                </a:cubicBezTo>
                <a:cubicBezTo>
                  <a:pt x="111" y="63"/>
                  <a:pt x="105" y="58"/>
                  <a:pt x="99" y="54"/>
                </a:cubicBezTo>
                <a:cubicBezTo>
                  <a:pt x="99" y="46"/>
                  <a:pt x="97" y="40"/>
                  <a:pt x="96" y="34"/>
                </a:cubicBezTo>
                <a:cubicBezTo>
                  <a:pt x="107" y="33"/>
                  <a:pt x="116" y="36"/>
                  <a:pt x="119" y="42"/>
                </a:cubicBezTo>
                <a:close/>
                <a:moveTo>
                  <a:pt x="100" y="60"/>
                </a:moveTo>
                <a:cubicBezTo>
                  <a:pt x="104" y="64"/>
                  <a:pt x="108" y="68"/>
                  <a:pt x="111" y="72"/>
                </a:cubicBezTo>
                <a:cubicBezTo>
                  <a:pt x="108" y="76"/>
                  <a:pt x="105" y="80"/>
                  <a:pt x="100" y="84"/>
                </a:cubicBezTo>
                <a:cubicBezTo>
                  <a:pt x="100" y="80"/>
                  <a:pt x="101" y="76"/>
                  <a:pt x="101" y="72"/>
                </a:cubicBezTo>
                <a:cubicBezTo>
                  <a:pt x="101" y="68"/>
                  <a:pt x="100" y="64"/>
                  <a:pt x="100" y="60"/>
                </a:cubicBezTo>
                <a:close/>
                <a:moveTo>
                  <a:pt x="94" y="50"/>
                </a:moveTo>
                <a:cubicBezTo>
                  <a:pt x="91" y="48"/>
                  <a:pt x="88" y="45"/>
                  <a:pt x="84" y="43"/>
                </a:cubicBezTo>
                <a:cubicBezTo>
                  <a:pt x="81" y="41"/>
                  <a:pt x="77" y="40"/>
                  <a:pt x="74" y="38"/>
                </a:cubicBezTo>
                <a:cubicBezTo>
                  <a:pt x="79" y="36"/>
                  <a:pt x="85" y="35"/>
                  <a:pt x="90" y="34"/>
                </a:cubicBezTo>
                <a:cubicBezTo>
                  <a:pt x="91" y="39"/>
                  <a:pt x="93" y="44"/>
                  <a:pt x="94" y="50"/>
                </a:cubicBezTo>
                <a:close/>
                <a:moveTo>
                  <a:pt x="68" y="12"/>
                </a:moveTo>
                <a:cubicBezTo>
                  <a:pt x="75" y="12"/>
                  <a:pt x="82" y="19"/>
                  <a:pt x="87" y="29"/>
                </a:cubicBezTo>
                <a:cubicBezTo>
                  <a:pt x="81" y="30"/>
                  <a:pt x="74" y="33"/>
                  <a:pt x="68" y="35"/>
                </a:cubicBezTo>
                <a:cubicBezTo>
                  <a:pt x="61" y="32"/>
                  <a:pt x="55" y="30"/>
                  <a:pt x="48" y="29"/>
                </a:cubicBezTo>
                <a:cubicBezTo>
                  <a:pt x="53" y="19"/>
                  <a:pt x="60" y="12"/>
                  <a:pt x="68" y="12"/>
                </a:cubicBezTo>
                <a:close/>
                <a:moveTo>
                  <a:pt x="46" y="34"/>
                </a:moveTo>
                <a:cubicBezTo>
                  <a:pt x="51" y="35"/>
                  <a:pt x="56" y="36"/>
                  <a:pt x="62" y="38"/>
                </a:cubicBezTo>
                <a:cubicBezTo>
                  <a:pt x="59" y="40"/>
                  <a:pt x="55" y="41"/>
                  <a:pt x="51" y="43"/>
                </a:cubicBezTo>
                <a:cubicBezTo>
                  <a:pt x="48" y="45"/>
                  <a:pt x="45" y="48"/>
                  <a:pt x="41" y="50"/>
                </a:cubicBezTo>
                <a:cubicBezTo>
                  <a:pt x="43" y="44"/>
                  <a:pt x="44" y="39"/>
                  <a:pt x="46" y="34"/>
                </a:cubicBezTo>
                <a:close/>
                <a:moveTo>
                  <a:pt x="16" y="42"/>
                </a:moveTo>
                <a:cubicBezTo>
                  <a:pt x="20" y="36"/>
                  <a:pt x="29" y="33"/>
                  <a:pt x="40" y="34"/>
                </a:cubicBezTo>
                <a:cubicBezTo>
                  <a:pt x="38" y="40"/>
                  <a:pt x="37" y="46"/>
                  <a:pt x="36" y="54"/>
                </a:cubicBezTo>
                <a:cubicBezTo>
                  <a:pt x="30" y="58"/>
                  <a:pt x="25" y="63"/>
                  <a:pt x="21" y="67"/>
                </a:cubicBezTo>
                <a:cubicBezTo>
                  <a:pt x="15" y="58"/>
                  <a:pt x="13" y="49"/>
                  <a:pt x="16" y="42"/>
                </a:cubicBezTo>
                <a:close/>
                <a:moveTo>
                  <a:pt x="36" y="84"/>
                </a:moveTo>
                <a:cubicBezTo>
                  <a:pt x="31" y="80"/>
                  <a:pt x="27" y="76"/>
                  <a:pt x="24" y="72"/>
                </a:cubicBezTo>
                <a:cubicBezTo>
                  <a:pt x="27" y="68"/>
                  <a:pt x="31" y="64"/>
                  <a:pt x="35" y="60"/>
                </a:cubicBezTo>
                <a:cubicBezTo>
                  <a:pt x="35" y="64"/>
                  <a:pt x="35" y="68"/>
                  <a:pt x="35" y="72"/>
                </a:cubicBezTo>
                <a:cubicBezTo>
                  <a:pt x="35" y="76"/>
                  <a:pt x="35" y="80"/>
                  <a:pt x="36" y="84"/>
                </a:cubicBezTo>
                <a:close/>
                <a:moveTo>
                  <a:pt x="16" y="102"/>
                </a:moveTo>
                <a:cubicBezTo>
                  <a:pt x="13" y="95"/>
                  <a:pt x="15" y="86"/>
                  <a:pt x="21" y="77"/>
                </a:cubicBezTo>
                <a:cubicBezTo>
                  <a:pt x="25" y="81"/>
                  <a:pt x="30" y="86"/>
                  <a:pt x="36" y="90"/>
                </a:cubicBezTo>
                <a:cubicBezTo>
                  <a:pt x="37" y="97"/>
                  <a:pt x="38" y="104"/>
                  <a:pt x="40" y="110"/>
                </a:cubicBezTo>
                <a:cubicBezTo>
                  <a:pt x="29" y="111"/>
                  <a:pt x="20" y="108"/>
                  <a:pt x="16" y="102"/>
                </a:cubicBezTo>
                <a:close/>
                <a:moveTo>
                  <a:pt x="42" y="94"/>
                </a:moveTo>
                <a:cubicBezTo>
                  <a:pt x="45" y="96"/>
                  <a:pt x="48" y="98"/>
                  <a:pt x="51" y="100"/>
                </a:cubicBezTo>
                <a:cubicBezTo>
                  <a:pt x="55" y="102"/>
                  <a:pt x="58" y="104"/>
                  <a:pt x="62" y="106"/>
                </a:cubicBezTo>
                <a:cubicBezTo>
                  <a:pt x="56" y="108"/>
                  <a:pt x="51" y="109"/>
                  <a:pt x="46" y="110"/>
                </a:cubicBezTo>
                <a:cubicBezTo>
                  <a:pt x="44" y="105"/>
                  <a:pt x="43" y="100"/>
                  <a:pt x="42" y="94"/>
                </a:cubicBezTo>
                <a:close/>
                <a:moveTo>
                  <a:pt x="68" y="131"/>
                </a:moveTo>
                <a:cubicBezTo>
                  <a:pt x="60" y="131"/>
                  <a:pt x="54" y="125"/>
                  <a:pt x="48" y="115"/>
                </a:cubicBezTo>
                <a:cubicBezTo>
                  <a:pt x="55" y="114"/>
                  <a:pt x="61" y="111"/>
                  <a:pt x="68" y="109"/>
                </a:cubicBezTo>
                <a:cubicBezTo>
                  <a:pt x="74" y="111"/>
                  <a:pt x="81" y="114"/>
                  <a:pt x="87" y="115"/>
                </a:cubicBezTo>
                <a:cubicBezTo>
                  <a:pt x="82" y="125"/>
                  <a:pt x="75" y="131"/>
                  <a:pt x="68" y="131"/>
                </a:cubicBezTo>
                <a:close/>
                <a:moveTo>
                  <a:pt x="90" y="110"/>
                </a:moveTo>
                <a:cubicBezTo>
                  <a:pt x="85" y="109"/>
                  <a:pt x="79" y="108"/>
                  <a:pt x="74" y="106"/>
                </a:cubicBezTo>
                <a:cubicBezTo>
                  <a:pt x="77" y="104"/>
                  <a:pt x="81" y="103"/>
                  <a:pt x="84" y="100"/>
                </a:cubicBezTo>
                <a:cubicBezTo>
                  <a:pt x="88" y="98"/>
                  <a:pt x="91" y="96"/>
                  <a:pt x="94" y="94"/>
                </a:cubicBezTo>
                <a:cubicBezTo>
                  <a:pt x="93" y="100"/>
                  <a:pt x="92" y="105"/>
                  <a:pt x="90" y="110"/>
                </a:cubicBezTo>
                <a:close/>
                <a:moveTo>
                  <a:pt x="82" y="97"/>
                </a:moveTo>
                <a:cubicBezTo>
                  <a:pt x="77" y="99"/>
                  <a:pt x="72" y="101"/>
                  <a:pt x="68" y="103"/>
                </a:cubicBezTo>
                <a:cubicBezTo>
                  <a:pt x="63" y="101"/>
                  <a:pt x="58" y="99"/>
                  <a:pt x="54" y="97"/>
                </a:cubicBezTo>
                <a:cubicBezTo>
                  <a:pt x="49" y="94"/>
                  <a:pt x="45" y="91"/>
                  <a:pt x="41" y="88"/>
                </a:cubicBezTo>
                <a:cubicBezTo>
                  <a:pt x="40" y="83"/>
                  <a:pt x="39" y="77"/>
                  <a:pt x="39" y="72"/>
                </a:cubicBezTo>
                <a:cubicBezTo>
                  <a:pt x="39" y="66"/>
                  <a:pt x="40" y="61"/>
                  <a:pt x="41" y="56"/>
                </a:cubicBezTo>
                <a:cubicBezTo>
                  <a:pt x="45" y="53"/>
                  <a:pt x="49" y="50"/>
                  <a:pt x="54" y="47"/>
                </a:cubicBezTo>
                <a:cubicBezTo>
                  <a:pt x="58" y="45"/>
                  <a:pt x="63" y="42"/>
                  <a:pt x="68" y="40"/>
                </a:cubicBezTo>
                <a:cubicBezTo>
                  <a:pt x="73" y="42"/>
                  <a:pt x="77" y="45"/>
                  <a:pt x="82" y="47"/>
                </a:cubicBezTo>
                <a:cubicBezTo>
                  <a:pt x="87" y="50"/>
                  <a:pt x="91" y="53"/>
                  <a:pt x="95" y="56"/>
                </a:cubicBezTo>
                <a:cubicBezTo>
                  <a:pt x="96" y="61"/>
                  <a:pt x="96" y="66"/>
                  <a:pt x="96" y="72"/>
                </a:cubicBezTo>
                <a:cubicBezTo>
                  <a:pt x="96" y="77"/>
                  <a:pt x="96" y="83"/>
                  <a:pt x="95" y="88"/>
                </a:cubicBezTo>
                <a:cubicBezTo>
                  <a:pt x="91" y="91"/>
                  <a:pt x="87" y="94"/>
                  <a:pt x="82" y="97"/>
                </a:cubicBezTo>
                <a:close/>
                <a:moveTo>
                  <a:pt x="119" y="102"/>
                </a:moveTo>
                <a:cubicBezTo>
                  <a:pt x="116" y="108"/>
                  <a:pt x="107" y="111"/>
                  <a:pt x="95" y="110"/>
                </a:cubicBezTo>
                <a:cubicBezTo>
                  <a:pt x="97" y="104"/>
                  <a:pt x="99" y="97"/>
                  <a:pt x="100" y="90"/>
                </a:cubicBezTo>
                <a:cubicBezTo>
                  <a:pt x="105" y="86"/>
                  <a:pt x="110" y="81"/>
                  <a:pt x="115" y="77"/>
                </a:cubicBezTo>
                <a:cubicBezTo>
                  <a:pt x="121" y="86"/>
                  <a:pt x="123" y="95"/>
                  <a:pt x="119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75"/>
          <p:cNvSpPr>
            <a:spLocks noEditPoints="1"/>
          </p:cNvSpPr>
          <p:nvPr/>
        </p:nvSpPr>
        <p:spPr bwMode="auto">
          <a:xfrm>
            <a:off x="4225640" y="4413286"/>
            <a:ext cx="369290" cy="454858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103"/>
          <p:cNvSpPr>
            <a:spLocks noEditPoints="1"/>
          </p:cNvSpPr>
          <p:nvPr/>
        </p:nvSpPr>
        <p:spPr bwMode="auto">
          <a:xfrm>
            <a:off x="7651287" y="4361080"/>
            <a:ext cx="315248" cy="506652"/>
          </a:xfrm>
          <a:custGeom>
            <a:avLst/>
            <a:gdLst>
              <a:gd name="T0" fmla="*/ 88 w 106"/>
              <a:gd name="T1" fmla="*/ 94 h 170"/>
              <a:gd name="T2" fmla="*/ 55 w 106"/>
              <a:gd name="T3" fmla="*/ 107 h 170"/>
              <a:gd name="T4" fmla="*/ 72 w 106"/>
              <a:gd name="T5" fmla="*/ 170 h 170"/>
              <a:gd name="T6" fmla="*/ 84 w 106"/>
              <a:gd name="T7" fmla="*/ 149 h 170"/>
              <a:gd name="T8" fmla="*/ 106 w 106"/>
              <a:gd name="T9" fmla="*/ 161 h 170"/>
              <a:gd name="T10" fmla="*/ 88 w 106"/>
              <a:gd name="T11" fmla="*/ 94 h 170"/>
              <a:gd name="T12" fmla="*/ 52 w 106"/>
              <a:gd name="T13" fmla="*/ 21 h 170"/>
              <a:gd name="T14" fmla="*/ 23 w 106"/>
              <a:gd name="T15" fmla="*/ 50 h 170"/>
              <a:gd name="T16" fmla="*/ 52 w 106"/>
              <a:gd name="T17" fmla="*/ 78 h 170"/>
              <a:gd name="T18" fmla="*/ 81 w 106"/>
              <a:gd name="T19" fmla="*/ 50 h 170"/>
              <a:gd name="T20" fmla="*/ 52 w 106"/>
              <a:gd name="T21" fmla="*/ 21 h 170"/>
              <a:gd name="T22" fmla="*/ 101 w 106"/>
              <a:gd name="T23" fmla="*/ 50 h 170"/>
              <a:gd name="T24" fmla="*/ 52 w 106"/>
              <a:gd name="T25" fmla="*/ 0 h 170"/>
              <a:gd name="T26" fmla="*/ 2 w 106"/>
              <a:gd name="T27" fmla="*/ 50 h 170"/>
              <a:gd name="T28" fmla="*/ 52 w 106"/>
              <a:gd name="T29" fmla="*/ 99 h 170"/>
              <a:gd name="T30" fmla="*/ 101 w 106"/>
              <a:gd name="T31" fmla="*/ 50 h 170"/>
              <a:gd name="T32" fmla="*/ 52 w 106"/>
              <a:gd name="T33" fmla="*/ 87 h 170"/>
              <a:gd name="T34" fmla="*/ 15 w 106"/>
              <a:gd name="T35" fmla="*/ 50 h 170"/>
              <a:gd name="T36" fmla="*/ 52 w 106"/>
              <a:gd name="T37" fmla="*/ 13 h 170"/>
              <a:gd name="T38" fmla="*/ 89 w 106"/>
              <a:gd name="T39" fmla="*/ 50 h 170"/>
              <a:gd name="T40" fmla="*/ 52 w 106"/>
              <a:gd name="T41" fmla="*/ 87 h 170"/>
              <a:gd name="T42" fmla="*/ 0 w 106"/>
              <a:gd name="T43" fmla="*/ 148 h 170"/>
              <a:gd name="T44" fmla="*/ 21 w 106"/>
              <a:gd name="T45" fmla="*/ 135 h 170"/>
              <a:gd name="T46" fmla="*/ 34 w 106"/>
              <a:gd name="T47" fmla="*/ 157 h 170"/>
              <a:gd name="T48" fmla="*/ 47 w 106"/>
              <a:gd name="T49" fmla="*/ 107 h 170"/>
              <a:gd name="T50" fmla="*/ 14 w 106"/>
              <a:gd name="T51" fmla="*/ 93 h 170"/>
              <a:gd name="T52" fmla="*/ 0 w 106"/>
              <a:gd name="T5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70">
                <a:moveTo>
                  <a:pt x="88" y="94"/>
                </a:moveTo>
                <a:cubicBezTo>
                  <a:pt x="79" y="101"/>
                  <a:pt x="68" y="106"/>
                  <a:pt x="55" y="107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106" y="161"/>
                  <a:pt x="106" y="161"/>
                  <a:pt x="106" y="161"/>
                </a:cubicBezTo>
                <a:lnTo>
                  <a:pt x="88" y="94"/>
                </a:lnTo>
                <a:close/>
                <a:moveTo>
                  <a:pt x="52" y="21"/>
                </a:moveTo>
                <a:cubicBezTo>
                  <a:pt x="36" y="21"/>
                  <a:pt x="23" y="34"/>
                  <a:pt x="23" y="50"/>
                </a:cubicBezTo>
                <a:cubicBezTo>
                  <a:pt x="23" y="65"/>
                  <a:pt x="36" y="78"/>
                  <a:pt x="52" y="78"/>
                </a:cubicBezTo>
                <a:cubicBezTo>
                  <a:pt x="68" y="78"/>
                  <a:pt x="81" y="65"/>
                  <a:pt x="81" y="50"/>
                </a:cubicBezTo>
                <a:cubicBezTo>
                  <a:pt x="81" y="34"/>
                  <a:pt x="68" y="21"/>
                  <a:pt x="52" y="21"/>
                </a:cubicBezTo>
                <a:close/>
                <a:moveTo>
                  <a:pt x="101" y="50"/>
                </a:moveTo>
                <a:cubicBezTo>
                  <a:pt x="101" y="22"/>
                  <a:pt x="79" y="0"/>
                  <a:pt x="52" y="0"/>
                </a:cubicBezTo>
                <a:cubicBezTo>
                  <a:pt x="24" y="0"/>
                  <a:pt x="2" y="22"/>
                  <a:pt x="2" y="50"/>
                </a:cubicBezTo>
                <a:cubicBezTo>
                  <a:pt x="2" y="77"/>
                  <a:pt x="24" y="99"/>
                  <a:pt x="52" y="99"/>
                </a:cubicBezTo>
                <a:cubicBezTo>
                  <a:pt x="79" y="99"/>
                  <a:pt x="101" y="77"/>
                  <a:pt x="101" y="50"/>
                </a:cubicBezTo>
                <a:close/>
                <a:moveTo>
                  <a:pt x="52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29"/>
                  <a:pt x="31" y="13"/>
                  <a:pt x="52" y="13"/>
                </a:cubicBezTo>
                <a:cubicBezTo>
                  <a:pt x="72" y="13"/>
                  <a:pt x="89" y="29"/>
                  <a:pt x="89" y="50"/>
                </a:cubicBezTo>
                <a:cubicBezTo>
                  <a:pt x="89" y="70"/>
                  <a:pt x="72" y="87"/>
                  <a:pt x="52" y="87"/>
                </a:cubicBezTo>
                <a:close/>
                <a:moveTo>
                  <a:pt x="0" y="148"/>
                </a:moveTo>
                <a:cubicBezTo>
                  <a:pt x="21" y="135"/>
                  <a:pt x="21" y="135"/>
                  <a:pt x="21" y="135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5" y="106"/>
                  <a:pt x="23" y="101"/>
                  <a:pt x="14" y="93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12"/>
          <p:cNvSpPr/>
          <p:nvPr/>
        </p:nvSpPr>
        <p:spPr bwMode="auto">
          <a:xfrm>
            <a:off x="5599064" y="4464186"/>
            <a:ext cx="993874" cy="654330"/>
          </a:xfrm>
          <a:custGeom>
            <a:avLst/>
            <a:gdLst>
              <a:gd name="T0" fmla="*/ 64 w 148"/>
              <a:gd name="T1" fmla="*/ 121 h 128"/>
              <a:gd name="T2" fmla="*/ 64 w 148"/>
              <a:gd name="T3" fmla="*/ 123 h 128"/>
              <a:gd name="T4" fmla="*/ 74 w 148"/>
              <a:gd name="T5" fmla="*/ 128 h 128"/>
              <a:gd name="T6" fmla="*/ 83 w 148"/>
              <a:gd name="T7" fmla="*/ 123 h 128"/>
              <a:gd name="T8" fmla="*/ 83 w 148"/>
              <a:gd name="T9" fmla="*/ 121 h 128"/>
              <a:gd name="T10" fmla="*/ 93 w 148"/>
              <a:gd name="T11" fmla="*/ 118 h 128"/>
              <a:gd name="T12" fmla="*/ 148 w 148"/>
              <a:gd name="T13" fmla="*/ 123 h 128"/>
              <a:gd name="T14" fmla="*/ 148 w 148"/>
              <a:gd name="T15" fmla="*/ 24 h 128"/>
              <a:gd name="T16" fmla="*/ 139 w 148"/>
              <a:gd name="T17" fmla="*/ 23 h 128"/>
              <a:gd name="T18" fmla="*/ 139 w 148"/>
              <a:gd name="T19" fmla="*/ 109 h 128"/>
              <a:gd name="T20" fmla="*/ 94 w 148"/>
              <a:gd name="T21" fmla="*/ 104 h 128"/>
              <a:gd name="T22" fmla="*/ 77 w 148"/>
              <a:gd name="T23" fmla="*/ 119 h 128"/>
              <a:gd name="T24" fmla="*/ 75 w 148"/>
              <a:gd name="T25" fmla="*/ 118 h 128"/>
              <a:gd name="T26" fmla="*/ 89 w 148"/>
              <a:gd name="T27" fmla="*/ 99 h 128"/>
              <a:gd name="T28" fmla="*/ 131 w 148"/>
              <a:gd name="T29" fmla="*/ 96 h 128"/>
              <a:gd name="T30" fmla="*/ 131 w 148"/>
              <a:gd name="T31" fmla="*/ 0 h 128"/>
              <a:gd name="T32" fmla="*/ 111 w 148"/>
              <a:gd name="T33" fmla="*/ 5 h 128"/>
              <a:gd name="T34" fmla="*/ 111 w 148"/>
              <a:gd name="T35" fmla="*/ 76 h 128"/>
              <a:gd name="T36" fmla="*/ 100 w 148"/>
              <a:gd name="T37" fmla="*/ 70 h 128"/>
              <a:gd name="T38" fmla="*/ 90 w 148"/>
              <a:gd name="T39" fmla="*/ 83 h 128"/>
              <a:gd name="T40" fmla="*/ 90 w 148"/>
              <a:gd name="T41" fmla="*/ 11 h 128"/>
              <a:gd name="T42" fmla="*/ 90 w 148"/>
              <a:gd name="T43" fmla="*/ 12 h 128"/>
              <a:gd name="T44" fmla="*/ 74 w 148"/>
              <a:gd name="T45" fmla="*/ 26 h 128"/>
              <a:gd name="T46" fmla="*/ 57 w 148"/>
              <a:gd name="T47" fmla="*/ 12 h 128"/>
              <a:gd name="T48" fmla="*/ 16 w 148"/>
              <a:gd name="T49" fmla="*/ 0 h 128"/>
              <a:gd name="T50" fmla="*/ 16 w 148"/>
              <a:gd name="T51" fmla="*/ 96 h 128"/>
              <a:gd name="T52" fmla="*/ 57 w 148"/>
              <a:gd name="T53" fmla="*/ 99 h 128"/>
              <a:gd name="T54" fmla="*/ 72 w 148"/>
              <a:gd name="T55" fmla="*/ 118 h 128"/>
              <a:gd name="T56" fmla="*/ 70 w 148"/>
              <a:gd name="T57" fmla="*/ 119 h 128"/>
              <a:gd name="T58" fmla="*/ 53 w 148"/>
              <a:gd name="T59" fmla="*/ 104 h 128"/>
              <a:gd name="T60" fmla="*/ 8 w 148"/>
              <a:gd name="T61" fmla="*/ 109 h 128"/>
              <a:gd name="T62" fmla="*/ 8 w 148"/>
              <a:gd name="T63" fmla="*/ 23 h 128"/>
              <a:gd name="T64" fmla="*/ 0 w 148"/>
              <a:gd name="T65" fmla="*/ 24 h 128"/>
              <a:gd name="T66" fmla="*/ 0 w 148"/>
              <a:gd name="T67" fmla="*/ 123 h 128"/>
              <a:gd name="T68" fmla="*/ 54 w 148"/>
              <a:gd name="T69" fmla="*/ 118 h 128"/>
              <a:gd name="T70" fmla="*/ 64 w 148"/>
              <a:gd name="T71" fmla="*/ 1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" h="128">
                <a:moveTo>
                  <a:pt x="64" y="121"/>
                </a:moveTo>
                <a:cubicBezTo>
                  <a:pt x="64" y="122"/>
                  <a:pt x="64" y="122"/>
                  <a:pt x="64" y="123"/>
                </a:cubicBezTo>
                <a:cubicBezTo>
                  <a:pt x="64" y="126"/>
                  <a:pt x="68" y="128"/>
                  <a:pt x="74" y="128"/>
                </a:cubicBezTo>
                <a:cubicBezTo>
                  <a:pt x="79" y="128"/>
                  <a:pt x="83" y="126"/>
                  <a:pt x="83" y="123"/>
                </a:cubicBezTo>
                <a:cubicBezTo>
                  <a:pt x="83" y="122"/>
                  <a:pt x="83" y="122"/>
                  <a:pt x="83" y="121"/>
                </a:cubicBezTo>
                <a:cubicBezTo>
                  <a:pt x="86" y="120"/>
                  <a:pt x="89" y="118"/>
                  <a:pt x="93" y="118"/>
                </a:cubicBezTo>
                <a:cubicBezTo>
                  <a:pt x="115" y="118"/>
                  <a:pt x="148" y="123"/>
                  <a:pt x="148" y="123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44" y="23"/>
                  <a:pt x="139" y="23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13" y="98"/>
                  <a:pt x="94" y="104"/>
                </a:cubicBezTo>
                <a:cubicBezTo>
                  <a:pt x="87" y="106"/>
                  <a:pt x="81" y="114"/>
                  <a:pt x="77" y="119"/>
                </a:cubicBezTo>
                <a:cubicBezTo>
                  <a:pt x="76" y="118"/>
                  <a:pt x="76" y="118"/>
                  <a:pt x="75" y="118"/>
                </a:cubicBezTo>
                <a:cubicBezTo>
                  <a:pt x="78" y="113"/>
                  <a:pt x="83" y="103"/>
                  <a:pt x="89" y="99"/>
                </a:cubicBezTo>
                <a:cubicBezTo>
                  <a:pt x="107" y="91"/>
                  <a:pt x="131" y="96"/>
                  <a:pt x="131" y="96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22" y="2"/>
                  <a:pt x="111" y="5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81" y="15"/>
                  <a:pt x="74" y="26"/>
                  <a:pt x="74" y="26"/>
                </a:cubicBezTo>
                <a:cubicBezTo>
                  <a:pt x="74" y="26"/>
                  <a:pt x="66" y="15"/>
                  <a:pt x="57" y="12"/>
                </a:cubicBezTo>
                <a:cubicBezTo>
                  <a:pt x="40" y="5"/>
                  <a:pt x="16" y="0"/>
                  <a:pt x="16" y="0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6"/>
                  <a:pt x="40" y="91"/>
                  <a:pt x="57" y="99"/>
                </a:cubicBezTo>
                <a:cubicBezTo>
                  <a:pt x="64" y="103"/>
                  <a:pt x="69" y="113"/>
                  <a:pt x="72" y="118"/>
                </a:cubicBezTo>
                <a:cubicBezTo>
                  <a:pt x="71" y="118"/>
                  <a:pt x="71" y="118"/>
                  <a:pt x="70" y="119"/>
                </a:cubicBezTo>
                <a:cubicBezTo>
                  <a:pt x="67" y="114"/>
                  <a:pt x="60" y="106"/>
                  <a:pt x="53" y="104"/>
                </a:cubicBezTo>
                <a:cubicBezTo>
                  <a:pt x="34" y="98"/>
                  <a:pt x="8" y="109"/>
                  <a:pt x="8" y="109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3"/>
                  <a:pt x="0" y="24"/>
                  <a:pt x="0" y="2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32" y="118"/>
                  <a:pt x="54" y="118"/>
                </a:cubicBezTo>
                <a:cubicBezTo>
                  <a:pt x="58" y="118"/>
                  <a:pt x="61" y="120"/>
                  <a:pt x="64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553867" y="2804375"/>
            <a:ext cx="914270" cy="91547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Freeform 66"/>
          <p:cNvSpPr>
            <a:spLocks noEditPoints="1"/>
          </p:cNvSpPr>
          <p:nvPr/>
        </p:nvSpPr>
        <p:spPr bwMode="auto">
          <a:xfrm>
            <a:off x="6858181" y="3040829"/>
            <a:ext cx="295054" cy="434012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7335373" y="2206090"/>
            <a:ext cx="2104469" cy="400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cap="all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压缩基建规模</a:t>
            </a:r>
            <a:endParaRPr lang="en-US" altLang="zh-CN" sz="2400" b="1" cap="all" dirty="0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4" y="638789"/>
            <a:ext cx="299810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8783" y="773438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（</a:t>
            </a:r>
            <a:r>
              <a:rPr lang="en-US" altLang="zh-CN" sz="3200" b="1" dirty="0" smtClean="0">
                <a:latin typeface="+mn-ea"/>
                <a:ea typeface="+mn-ea"/>
              </a:rPr>
              <a:t>4</a:t>
            </a:r>
            <a:r>
              <a:rPr lang="zh-CN" altLang="en-US" sz="3200" b="1" dirty="0" smtClean="0">
                <a:latin typeface="+mn-ea"/>
                <a:ea typeface="+mn-ea"/>
              </a:rPr>
              <a:t>）应对措施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06" y="1950301"/>
            <a:ext cx="2256686" cy="72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72" y="3943948"/>
            <a:ext cx="2529864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72" y="2088859"/>
            <a:ext cx="2228077" cy="65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894" y="4213677"/>
            <a:ext cx="242468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2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8" grpId="0"/>
          <p:bldP spid="29" grpId="0" animBg="1"/>
          <p:bldP spid="30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6" presetClass="entr" presetSubtype="37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9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6" presetClass="entr" presetSubtype="2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6" grpId="0"/>
          <p:bldP spid="28" grpId="0"/>
          <p:bldP spid="29" grpId="0" animBg="1"/>
          <p:bldP spid="30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7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2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2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2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2">
              <a:lumMod val="40000"/>
              <a:lumOff val="6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170110-某家公司2017 新品上市模板（雪）-思辰.pptx">
      <a:dk1>
        <a:srgbClr val="1F1F1F"/>
      </a:dk1>
      <a:lt1>
        <a:srgbClr val="FFFFFF"/>
      </a:lt1>
      <a:dk2>
        <a:srgbClr val="7F7F7F"/>
      </a:dk2>
      <a:lt2>
        <a:srgbClr val="D8D8D8"/>
      </a:lt2>
      <a:accent1>
        <a:srgbClr val="FF860D"/>
      </a:accent1>
      <a:accent2>
        <a:srgbClr val="4A4C4D"/>
      </a:accent2>
      <a:accent3>
        <a:srgbClr val="EDB45E"/>
      </a:accent3>
      <a:accent4>
        <a:srgbClr val="5DABA8"/>
      </a:accent4>
      <a:accent5>
        <a:srgbClr val="ABCE2C"/>
      </a:accent5>
      <a:accent6>
        <a:srgbClr val="3F3F3F"/>
      </a:accent6>
      <a:hlink>
        <a:srgbClr val="222A35"/>
      </a:hlink>
      <a:folHlink>
        <a:srgbClr val="7F6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FF8A65"/>
    </a:accent1>
    <a:accent2>
      <a:srgbClr val="FF7043"/>
    </a:accent2>
    <a:accent3>
      <a:srgbClr val="56687C"/>
    </a:accent3>
    <a:accent4>
      <a:srgbClr val="44546A"/>
    </a:accent4>
    <a:accent5>
      <a:srgbClr val="FF7043"/>
    </a:accent5>
    <a:accent6>
      <a:srgbClr val="FF8A65"/>
    </a:accent6>
    <a:hlink>
      <a:srgbClr val="FF8A65"/>
    </a:hlink>
    <a:folHlink>
      <a:srgbClr val="BFBFBF"/>
    </a:folHlink>
  </a:clrScheme>
  <a:fontScheme name="1_Office 主题​​">
    <a:majorFont>
      <a:latin typeface="Calibri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FF8A65"/>
    </a:accent1>
    <a:accent2>
      <a:srgbClr val="FF7043"/>
    </a:accent2>
    <a:accent3>
      <a:srgbClr val="56687C"/>
    </a:accent3>
    <a:accent4>
      <a:srgbClr val="44546A"/>
    </a:accent4>
    <a:accent5>
      <a:srgbClr val="FF7043"/>
    </a:accent5>
    <a:accent6>
      <a:srgbClr val="FF8A65"/>
    </a:accent6>
    <a:hlink>
      <a:srgbClr val="FF8A65"/>
    </a:hlink>
    <a:folHlink>
      <a:srgbClr val="BFBFBF"/>
    </a:folHlink>
  </a:clrScheme>
  <a:fontScheme name="1_Office 主题​​">
    <a:majorFont>
      <a:latin typeface="Calibri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FF8A65"/>
    </a:accent1>
    <a:accent2>
      <a:srgbClr val="FF7043"/>
    </a:accent2>
    <a:accent3>
      <a:srgbClr val="56687C"/>
    </a:accent3>
    <a:accent4>
      <a:srgbClr val="44546A"/>
    </a:accent4>
    <a:accent5>
      <a:srgbClr val="FF7043"/>
    </a:accent5>
    <a:accent6>
      <a:srgbClr val="FF8A65"/>
    </a:accent6>
    <a:hlink>
      <a:srgbClr val="FF8A65"/>
    </a:hlink>
    <a:folHlink>
      <a:srgbClr val="BFBFBF"/>
    </a:folHlink>
  </a:clrScheme>
  <a:fontScheme name="1_Office 主题​​">
    <a:majorFont>
      <a:latin typeface="Calibri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8495"/>
    </a:dk2>
    <a:lt2>
      <a:srgbClr val="F0F0F0"/>
    </a:lt2>
    <a:accent1>
      <a:srgbClr val="FF8A65"/>
    </a:accent1>
    <a:accent2>
      <a:srgbClr val="FF7043"/>
    </a:accent2>
    <a:accent3>
      <a:srgbClr val="56687C"/>
    </a:accent3>
    <a:accent4>
      <a:srgbClr val="44546A"/>
    </a:accent4>
    <a:accent5>
      <a:srgbClr val="FF7043"/>
    </a:accent5>
    <a:accent6>
      <a:srgbClr val="FF8A65"/>
    </a:accent6>
    <a:hlink>
      <a:srgbClr val="FF8A65"/>
    </a:hlink>
    <a:folHlink>
      <a:srgbClr val="BFBFBF"/>
    </a:folHlink>
  </a:clrScheme>
  <a:fontScheme name="1_Office 主题​​">
    <a:majorFont>
      <a:latin typeface="Calibri"/>
      <a:ea typeface="宋体"/>
      <a:cs typeface=""/>
    </a:majorFont>
    <a:minorFont>
      <a:latin typeface="Calibr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教学设计框架_160918</Template>
  <TotalTime>0</TotalTime>
  <Words>792</Words>
  <Application>WPS 演示</Application>
  <PresentationFormat>自定义</PresentationFormat>
  <Paragraphs>143</Paragraphs>
  <Slides>18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18</vt:i4>
      </vt:variant>
    </vt:vector>
  </HeadingPairs>
  <TitlesOfParts>
    <vt:vector size="50" baseType="lpstr">
      <vt:lpstr>Arial</vt:lpstr>
      <vt:lpstr>宋体</vt:lpstr>
      <vt:lpstr>Wingdings</vt:lpstr>
      <vt:lpstr>Arial Black</vt:lpstr>
      <vt:lpstr>微软雅黑</vt:lpstr>
      <vt:lpstr>Gulim</vt:lpstr>
      <vt:lpstr>Arial</vt:lpstr>
      <vt:lpstr>微软雅黑 Light</vt:lpstr>
      <vt:lpstr>黑体</vt:lpstr>
      <vt:lpstr>楷体</vt:lpstr>
      <vt:lpstr>Times New Roman</vt:lpstr>
      <vt:lpstr>方正兰亭特黑_GBK</vt:lpstr>
      <vt:lpstr>华文楷体</vt:lpstr>
      <vt:lpstr>Impact</vt:lpstr>
      <vt:lpstr>华文新魏</vt:lpstr>
      <vt:lpstr>Calibri</vt:lpstr>
      <vt:lpstr>Arial Unicode MS</vt:lpstr>
      <vt:lpstr>Sinkin Sans 400 Regular</vt:lpstr>
      <vt:lpstr>Calibri</vt:lpstr>
      <vt:lpstr>Roboto Light</vt:lpstr>
      <vt:lpstr>Segoe Print</vt:lpstr>
      <vt:lpstr>Office 主题</vt:lpstr>
      <vt:lpstr>1_Office 主题</vt:lpstr>
      <vt:lpstr>2_Office 主题</vt:lpstr>
      <vt:lpstr>3_Office 主题</vt:lpstr>
      <vt:lpstr>5_Office 主题</vt:lpstr>
      <vt:lpstr>6_Office 主题</vt:lpstr>
      <vt:lpstr>8_Office 主题</vt:lpstr>
      <vt:lpstr>9_Office 主题</vt:lpstr>
      <vt:lpstr>10_Office 主题</vt:lpstr>
      <vt:lpstr>7_Office 主题</vt:lpstr>
      <vt:lpstr>4_Office 主题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408</cp:revision>
  <cp:lastPrinted>2018-09-18T05:53:00Z</cp:lastPrinted>
  <dcterms:created xsi:type="dcterms:W3CDTF">2016-09-20T03:01:00Z</dcterms:created>
  <dcterms:modified xsi:type="dcterms:W3CDTF">2019-05-10T07:33:49Z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